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media/image8.jpg" ContentType="image/png"/>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5"/>
  </p:notesMasterIdLst>
  <p:sldIdLst>
    <p:sldId id="256" r:id="rId2"/>
    <p:sldId id="257" r:id="rId3"/>
    <p:sldId id="258" r:id="rId4"/>
    <p:sldId id="296" r:id="rId5"/>
    <p:sldId id="260" r:id="rId6"/>
    <p:sldId id="287" r:id="rId7"/>
    <p:sldId id="289" r:id="rId8"/>
    <p:sldId id="291" r:id="rId9"/>
    <p:sldId id="259" r:id="rId10"/>
    <p:sldId id="262" r:id="rId11"/>
    <p:sldId id="292" r:id="rId12"/>
    <p:sldId id="294" r:id="rId13"/>
    <p:sldId id="295"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6" d="100"/>
          <a:sy n="86" d="100"/>
        </p:scale>
        <p:origin x="56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CB3776B-7C95-42E1-9F34-95E181784BD6}"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en-IN"/>
        </a:p>
      </dgm:t>
    </dgm:pt>
    <dgm:pt modelId="{7CCA6197-DBFC-4155-B14D-69270C15555E}">
      <dgm:prSet custT="1"/>
      <dgm:spPr/>
      <dgm:t>
        <a:bodyPr/>
        <a:lstStyle/>
        <a:p>
          <a:r>
            <a:rPr lang="en-IN" sz="8000" b="1" dirty="0"/>
            <a:t>THANK YOU</a:t>
          </a:r>
          <a:endParaRPr lang="en-IN" sz="8000" dirty="0"/>
        </a:p>
      </dgm:t>
    </dgm:pt>
    <dgm:pt modelId="{CDC115FD-3072-4FD7-B00B-23965BAEAECD}" type="parTrans" cxnId="{CF60D641-B35A-4607-92C0-E4C2724D8AF9}">
      <dgm:prSet/>
      <dgm:spPr/>
      <dgm:t>
        <a:bodyPr/>
        <a:lstStyle/>
        <a:p>
          <a:endParaRPr lang="en-IN"/>
        </a:p>
      </dgm:t>
    </dgm:pt>
    <dgm:pt modelId="{33EE4B58-1A50-4E3F-962D-8A6EDAF375E0}" type="sibTrans" cxnId="{CF60D641-B35A-4607-92C0-E4C2724D8AF9}">
      <dgm:prSet/>
      <dgm:spPr/>
      <dgm:t>
        <a:bodyPr/>
        <a:lstStyle/>
        <a:p>
          <a:endParaRPr lang="en-IN"/>
        </a:p>
      </dgm:t>
    </dgm:pt>
    <dgm:pt modelId="{6EC47956-D3D7-4E26-8E39-084FCEB0EE96}" type="pres">
      <dgm:prSet presAssocID="{ECB3776B-7C95-42E1-9F34-95E181784BD6}" presName="cycle" presStyleCnt="0">
        <dgm:presLayoutVars>
          <dgm:dir/>
          <dgm:resizeHandles val="exact"/>
        </dgm:presLayoutVars>
      </dgm:prSet>
      <dgm:spPr/>
    </dgm:pt>
    <dgm:pt modelId="{3D2A96DF-5715-4815-926E-C07F39C1062C}" type="pres">
      <dgm:prSet presAssocID="{7CCA6197-DBFC-4155-B14D-69270C15555E}" presName="node" presStyleLbl="node1" presStyleIdx="0" presStyleCnt="1" custAng="20541066" custScaleX="467580" custScaleY="100188">
        <dgm:presLayoutVars>
          <dgm:bulletEnabled val="1"/>
        </dgm:presLayoutVars>
      </dgm:prSet>
      <dgm:spPr/>
    </dgm:pt>
  </dgm:ptLst>
  <dgm:cxnLst>
    <dgm:cxn modelId="{1E53A624-EBEF-42CA-BCFE-B8C9BDA9489E}" type="presOf" srcId="{7CCA6197-DBFC-4155-B14D-69270C15555E}" destId="{3D2A96DF-5715-4815-926E-C07F39C1062C}" srcOrd="0" destOrd="0" presId="urn:microsoft.com/office/officeart/2005/8/layout/cycle2"/>
    <dgm:cxn modelId="{CF60D641-B35A-4607-92C0-E4C2724D8AF9}" srcId="{ECB3776B-7C95-42E1-9F34-95E181784BD6}" destId="{7CCA6197-DBFC-4155-B14D-69270C15555E}" srcOrd="0" destOrd="0" parTransId="{CDC115FD-3072-4FD7-B00B-23965BAEAECD}" sibTransId="{33EE4B58-1A50-4E3F-962D-8A6EDAF375E0}"/>
    <dgm:cxn modelId="{76E82886-7BD3-4874-B0BA-1277CF0F3A42}" type="presOf" srcId="{ECB3776B-7C95-42E1-9F34-95E181784BD6}" destId="{6EC47956-D3D7-4E26-8E39-084FCEB0EE96}" srcOrd="0" destOrd="0" presId="urn:microsoft.com/office/officeart/2005/8/layout/cycle2"/>
    <dgm:cxn modelId="{A5C789E3-6829-44A5-B3B4-4BECDB87F116}" type="presParOf" srcId="{6EC47956-D3D7-4E26-8E39-084FCEB0EE96}" destId="{3D2A96DF-5715-4815-926E-C07F39C1062C}"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D2A96DF-5715-4815-926E-C07F39C1062C}">
      <dsp:nvSpPr>
        <dsp:cNvPr id="0" name=""/>
        <dsp:cNvSpPr/>
      </dsp:nvSpPr>
      <dsp:spPr>
        <a:xfrm rot="20541066">
          <a:off x="4959" y="1065"/>
          <a:ext cx="8680280" cy="1859916"/>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0" tIns="101600" rIns="101600" bIns="101600" numCol="1" spcCol="1270" anchor="ctr" anchorCtr="0">
          <a:noAutofit/>
        </a:bodyPr>
        <a:lstStyle/>
        <a:p>
          <a:pPr marL="0" lvl="0" indent="0" algn="ctr" defTabSz="3556000">
            <a:lnSpc>
              <a:spcPct val="90000"/>
            </a:lnSpc>
            <a:spcBef>
              <a:spcPct val="0"/>
            </a:spcBef>
            <a:spcAft>
              <a:spcPct val="35000"/>
            </a:spcAft>
            <a:buNone/>
          </a:pPr>
          <a:r>
            <a:rPr lang="en-IN" sz="8000" b="1" kern="1200" dirty="0"/>
            <a:t>THANK YOU</a:t>
          </a:r>
          <a:endParaRPr lang="en-IN" sz="8000" kern="1200" dirty="0"/>
        </a:p>
      </dsp:txBody>
      <dsp:txXfrm>
        <a:off x="1276157" y="273443"/>
        <a:ext cx="6137884" cy="1315160"/>
      </dsp:txXfrm>
    </dsp:sp>
  </dsp:spTree>
</dsp:drawing>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8340FFD-4F0F-477D-BB01-30C881D6DE56}" type="datetimeFigureOut">
              <a:rPr lang="en-IN" smtClean="0"/>
              <a:t>13-05-2019</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B932F6A-8F6D-44DF-9EFD-95FCA58B11FB}" type="slidenum">
              <a:rPr lang="en-IN" smtClean="0"/>
              <a:t>‹#›</a:t>
            </a:fld>
            <a:endParaRPr lang="en-IN"/>
          </a:p>
        </p:txBody>
      </p:sp>
    </p:spTree>
    <p:extLst>
      <p:ext uri="{BB962C8B-B14F-4D97-AF65-F5344CB8AC3E}">
        <p14:creationId xmlns:p14="http://schemas.microsoft.com/office/powerpoint/2010/main" val="34496535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57D76412-C168-4565-BB47-D8A94BDCBDCC}" type="slidenum">
              <a:rPr lang="en-US" smtClean="0"/>
              <a:pPr>
                <a:defRPr/>
              </a:pPr>
              <a:t>6</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57D76412-C168-4565-BB47-D8A94BDCBDCC}" type="slidenum">
              <a:rPr lang="en-US" smtClean="0"/>
              <a:pPr>
                <a:defRPr/>
              </a:pPr>
              <a:t>7</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57D76412-C168-4565-BB47-D8A94BDCBDCC}" type="slidenum">
              <a:rPr lang="en-US" smtClean="0"/>
              <a:pPr>
                <a:defRPr/>
              </a:pPr>
              <a:t>8</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57D76412-C168-4565-BB47-D8A94BDCBDCC}" type="slidenum">
              <a:rPr lang="en-US" smtClean="0"/>
              <a:pPr>
                <a:defRPr/>
              </a:pPr>
              <a:t>12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ABE3C1-DBE1-495D-B57B-2849774B866A}" type="datetimeFigureOut">
              <a:rPr lang="en-US" dirty="0"/>
              <a:t>5/13/2019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46C117F-5CCF-4837-BE5F-2B92066CAFAF}" type="datetimeFigureOut">
              <a:rPr lang="en-US" dirty="0"/>
              <a:t>5/13/2019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EB90BD-B6CE-46B7-997F-7313B992CCDC}" type="datetimeFigureOut">
              <a:rPr lang="en-US" dirty="0"/>
              <a:t>5/13/2019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DB9D11F-B188-461D-B23F-39381795C052}" type="datetimeFigureOut">
              <a:rPr lang="en-US" dirty="0"/>
              <a:t>5/13/2019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2E6D8D9-55A2-4063-B0F3-121F44549695}" type="datetimeFigureOut">
              <a:rPr lang="en-US" dirty="0"/>
              <a:t>5/13/2019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D4B24536-994D-4021-A283-9F449C0DB509}" type="datetimeFigureOut">
              <a:rPr lang="en-US" dirty="0"/>
              <a:t>5/13/2019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3CBBBB78-C96F-47B7-AB17-D852CA960AC9}" type="datetimeFigureOut">
              <a:rPr lang="en-US" dirty="0"/>
              <a:t>5/13/2019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dirty="0"/>
              <a:t>5/13/2019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6178E61D-D431-422C-9764-11DAFE33AB63}" type="datetimeFigureOut">
              <a:rPr lang="en-US" dirty="0"/>
              <a:t>5/13/2019</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dirty="0"/>
              <a:t>5/13/2019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0578ACC-22D6-47C1-A373-4FD133E34F3C}" type="datetimeFigureOut">
              <a:rPr lang="en-US" dirty="0"/>
              <a:t>5/13/2019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dirty="0"/>
              <a:t>5/13/2019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dirty="0"/>
              <a:t>5/13/2019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dirty="0"/>
              <a:t>5/13/2019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D24A7AC-904D-4781-85BA-7D10C17ED021}" type="datetimeFigureOut">
              <a:rPr lang="en-US" dirty="0"/>
              <a:t>5/13/2019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331444B-B92B-4E27-8C94-BB93EAF5CB18}" type="datetimeFigureOut">
              <a:rPr lang="en-US" dirty="0"/>
              <a:t>5/13/2019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63EFA5E-FA76-400D-B3DC-F0BA90E6D107}" type="datetimeFigureOut">
              <a:rPr lang="en-US" dirty="0"/>
              <a:t>5/13/2019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D6E9DEC-419B-4CC5-A080-3B06BD5A8291}" type="datetimeFigureOut">
              <a:rPr lang="en-US" dirty="0"/>
              <a:t>5/13/2019</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02361C-676C-4CB0-A038-DFF6C51230CB}"/>
              </a:ext>
            </a:extLst>
          </p:cNvPr>
          <p:cNvSpPr>
            <a:spLocks noGrp="1"/>
          </p:cNvSpPr>
          <p:nvPr>
            <p:ph type="ctrTitle"/>
          </p:nvPr>
        </p:nvSpPr>
        <p:spPr>
          <a:xfrm>
            <a:off x="807868" y="452148"/>
            <a:ext cx="10005134" cy="932769"/>
          </a:xfrm>
        </p:spPr>
        <p:txBody>
          <a:bodyPr/>
          <a:lstStyle/>
          <a:p>
            <a:r>
              <a:rPr lang="en-US" altLang="en-US" b="1" i="1" dirty="0">
                <a:solidFill>
                  <a:schemeClr val="bg1"/>
                </a:solidFill>
              </a:rPr>
              <a:t>SOLID WASTE MANAGEMENT</a:t>
            </a:r>
            <a:endParaRPr lang="en-IN" dirty="0">
              <a:solidFill>
                <a:schemeClr val="bg1"/>
              </a:solidFill>
            </a:endParaRPr>
          </a:p>
        </p:txBody>
      </p:sp>
      <p:sp>
        <p:nvSpPr>
          <p:cNvPr id="3" name="Subtitle 2">
            <a:extLst>
              <a:ext uri="{FF2B5EF4-FFF2-40B4-BE49-F238E27FC236}">
                <a16:creationId xmlns:a16="http://schemas.microsoft.com/office/drawing/2014/main" id="{EAFCF5D6-8C4A-43DD-97CF-EFC7A558BB89}"/>
              </a:ext>
            </a:extLst>
          </p:cNvPr>
          <p:cNvSpPr>
            <a:spLocks noGrp="1"/>
          </p:cNvSpPr>
          <p:nvPr>
            <p:ph type="subTitle" idx="1"/>
          </p:nvPr>
        </p:nvSpPr>
        <p:spPr>
          <a:xfrm>
            <a:off x="680321" y="4394039"/>
            <a:ext cx="10736362" cy="2011813"/>
          </a:xfrm>
        </p:spPr>
        <p:txBody>
          <a:bodyPr>
            <a:normAutofit/>
          </a:bodyPr>
          <a:lstStyle/>
          <a:p>
            <a:r>
              <a:rPr lang="en-IN" dirty="0">
                <a:solidFill>
                  <a:schemeClr val="tx1">
                    <a:lumMod val="95000"/>
                  </a:schemeClr>
                </a:solidFill>
                <a:latin typeface="Comic Sans MS" panose="030F0702030302020204" pitchFamily="66" charset="0"/>
              </a:rPr>
              <a:t>Naveen Sharma </a:t>
            </a:r>
          </a:p>
          <a:p>
            <a:r>
              <a:rPr lang="en-IN" dirty="0">
                <a:solidFill>
                  <a:schemeClr val="tx1">
                    <a:lumMod val="95000"/>
                  </a:schemeClr>
                </a:solidFill>
                <a:latin typeface="Arial Black" panose="020B0A04020102020204" pitchFamily="34" charset="0"/>
              </a:rPr>
              <a:t>Assistant Professor </a:t>
            </a:r>
          </a:p>
          <a:p>
            <a:r>
              <a:rPr lang="en-IN" dirty="0" err="1">
                <a:solidFill>
                  <a:schemeClr val="tx1">
                    <a:lumMod val="95000"/>
                  </a:schemeClr>
                </a:solidFill>
                <a:latin typeface="Arial Black" panose="020B0A04020102020204" pitchFamily="34" charset="0"/>
              </a:rPr>
              <a:t>Deptt</a:t>
            </a:r>
            <a:r>
              <a:rPr lang="en-IN" dirty="0">
                <a:solidFill>
                  <a:schemeClr val="tx1">
                    <a:lumMod val="95000"/>
                  </a:schemeClr>
                </a:solidFill>
                <a:latin typeface="Arial Black" panose="020B0A04020102020204" pitchFamily="34" charset="0"/>
              </a:rPr>
              <a:t>. of </a:t>
            </a:r>
            <a:r>
              <a:rPr lang="en-IN" dirty="0" err="1">
                <a:solidFill>
                  <a:schemeClr val="tx1">
                    <a:lumMod val="95000"/>
                  </a:schemeClr>
                </a:solidFill>
                <a:latin typeface="Arial Black" panose="020B0A04020102020204" pitchFamily="34" charset="0"/>
              </a:rPr>
              <a:t>Envtl</a:t>
            </a:r>
            <a:r>
              <a:rPr lang="en-IN" dirty="0">
                <a:solidFill>
                  <a:schemeClr val="tx1">
                    <a:lumMod val="95000"/>
                  </a:schemeClr>
                </a:solidFill>
                <a:latin typeface="Arial Black" panose="020B0A04020102020204" pitchFamily="34" charset="0"/>
              </a:rPr>
              <a:t>. Sc. </a:t>
            </a:r>
          </a:p>
          <a:p>
            <a:r>
              <a:rPr lang="en-IN" dirty="0">
                <a:solidFill>
                  <a:schemeClr val="tx1">
                    <a:lumMod val="95000"/>
                  </a:schemeClr>
                </a:solidFill>
                <a:latin typeface="Arial Black" panose="020B0A04020102020204" pitchFamily="34" charset="0"/>
              </a:rPr>
              <a:t>Govt. PG College, Rajouri</a:t>
            </a:r>
          </a:p>
        </p:txBody>
      </p:sp>
      <p:pic>
        <p:nvPicPr>
          <p:cNvPr id="4" name="Picture 3">
            <a:extLst>
              <a:ext uri="{FF2B5EF4-FFF2-40B4-BE49-F238E27FC236}">
                <a16:creationId xmlns:a16="http://schemas.microsoft.com/office/drawing/2014/main" id="{0DD3BF44-ABA3-49DC-B5C8-0DCA86A6DEA2}"/>
              </a:ext>
            </a:extLst>
          </p:cNvPr>
          <p:cNvPicPr>
            <a:picLocks noChangeAspect="1" noChangeArrowheads="1"/>
          </p:cNvPicPr>
          <p:nvPr/>
        </p:nvPicPr>
        <p:blipFill>
          <a:blip r:embed="rId2" cstate="print"/>
          <a:srcRect/>
          <a:stretch>
            <a:fillRect/>
          </a:stretch>
        </p:blipFill>
        <p:spPr bwMode="auto">
          <a:xfrm>
            <a:off x="0" y="1551997"/>
            <a:ext cx="4074850" cy="3480786"/>
          </a:xfrm>
          <a:prstGeom prst="rect">
            <a:avLst/>
          </a:prstGeom>
          <a:noFill/>
          <a:ln w="9525">
            <a:noFill/>
            <a:miter lim="800000"/>
            <a:headEnd/>
            <a:tailEnd/>
          </a:ln>
        </p:spPr>
      </p:pic>
      <p:pic>
        <p:nvPicPr>
          <p:cNvPr id="6" name="Picture 5">
            <a:extLst>
              <a:ext uri="{FF2B5EF4-FFF2-40B4-BE49-F238E27FC236}">
                <a16:creationId xmlns:a16="http://schemas.microsoft.com/office/drawing/2014/main" id="{8BD1920F-A236-46BB-A4E9-3301B679CDFC}"/>
              </a:ext>
            </a:extLst>
          </p:cNvPr>
          <p:cNvPicPr>
            <a:picLocks noChangeAspect="1"/>
          </p:cNvPicPr>
          <p:nvPr/>
        </p:nvPicPr>
        <p:blipFill>
          <a:blip r:embed="rId3"/>
          <a:stretch>
            <a:fillRect/>
          </a:stretch>
        </p:blipFill>
        <p:spPr>
          <a:xfrm>
            <a:off x="3263654" y="3107926"/>
            <a:ext cx="4566450" cy="3404458"/>
          </a:xfrm>
          <a:prstGeom prst="rect">
            <a:avLst/>
          </a:prstGeom>
        </p:spPr>
      </p:pic>
    </p:spTree>
    <p:extLst>
      <p:ext uri="{BB962C8B-B14F-4D97-AF65-F5344CB8AC3E}">
        <p14:creationId xmlns:p14="http://schemas.microsoft.com/office/powerpoint/2010/main" val="6968906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7C20505-58EC-4290-8735-2191D827DE40}"/>
              </a:ext>
            </a:extLst>
          </p:cNvPr>
          <p:cNvSpPr>
            <a:spLocks noGrp="1"/>
          </p:cNvSpPr>
          <p:nvPr>
            <p:ph type="title"/>
          </p:nvPr>
        </p:nvSpPr>
        <p:spPr>
          <a:xfrm>
            <a:off x="5601811" y="71021"/>
            <a:ext cx="5610686" cy="6667129"/>
          </a:xfrm>
        </p:spPr>
        <p:txBody>
          <a:bodyPr>
            <a:noAutofit/>
          </a:bodyPr>
          <a:lstStyle/>
          <a:p>
            <a:pPr>
              <a:defRPr/>
            </a:pPr>
            <a:br>
              <a:rPr lang="en-US" sz="600" b="1" dirty="0">
                <a:solidFill>
                  <a:schemeClr val="tx2">
                    <a:lumMod val="10000"/>
                  </a:schemeClr>
                </a:solidFill>
              </a:rPr>
            </a:br>
            <a:br>
              <a:rPr lang="en-US" sz="600" b="1" dirty="0">
                <a:solidFill>
                  <a:schemeClr val="tx2">
                    <a:lumMod val="10000"/>
                  </a:schemeClr>
                </a:solidFill>
              </a:rPr>
            </a:br>
            <a:br>
              <a:rPr lang="en-US" sz="600" b="1" dirty="0">
                <a:solidFill>
                  <a:schemeClr val="tx2">
                    <a:lumMod val="10000"/>
                  </a:schemeClr>
                </a:solidFill>
              </a:rPr>
            </a:br>
            <a:br>
              <a:rPr lang="en-US" sz="600" b="1" dirty="0">
                <a:solidFill>
                  <a:schemeClr val="tx2">
                    <a:lumMod val="10000"/>
                  </a:schemeClr>
                </a:solidFill>
              </a:rPr>
            </a:br>
            <a:br>
              <a:rPr lang="en-US" sz="600" b="1" dirty="0">
                <a:solidFill>
                  <a:schemeClr val="tx2">
                    <a:lumMod val="10000"/>
                  </a:schemeClr>
                </a:solidFill>
              </a:rPr>
            </a:br>
            <a:br>
              <a:rPr lang="en-US" sz="600" b="1" dirty="0">
                <a:solidFill>
                  <a:schemeClr val="tx2">
                    <a:lumMod val="10000"/>
                  </a:schemeClr>
                </a:solidFill>
              </a:rPr>
            </a:br>
            <a:br>
              <a:rPr lang="en-US" sz="600" b="1" dirty="0">
                <a:solidFill>
                  <a:schemeClr val="tx2">
                    <a:lumMod val="10000"/>
                  </a:schemeClr>
                </a:solidFill>
              </a:rPr>
            </a:br>
            <a:br>
              <a:rPr lang="en-US" sz="600" b="1" dirty="0">
                <a:solidFill>
                  <a:schemeClr val="tx2">
                    <a:lumMod val="10000"/>
                  </a:schemeClr>
                </a:solidFill>
              </a:rPr>
            </a:br>
            <a:br>
              <a:rPr lang="en-US" sz="600" b="1" dirty="0">
                <a:solidFill>
                  <a:schemeClr val="tx2">
                    <a:lumMod val="10000"/>
                  </a:schemeClr>
                </a:solidFill>
              </a:rPr>
            </a:br>
            <a:br>
              <a:rPr lang="en-US" sz="600" b="1" dirty="0">
                <a:solidFill>
                  <a:schemeClr val="tx2">
                    <a:lumMod val="10000"/>
                  </a:schemeClr>
                </a:solidFill>
              </a:rPr>
            </a:br>
            <a:br>
              <a:rPr lang="en-US" sz="600" b="1" dirty="0">
                <a:solidFill>
                  <a:schemeClr val="tx2">
                    <a:lumMod val="10000"/>
                  </a:schemeClr>
                </a:solidFill>
              </a:rPr>
            </a:br>
            <a:br>
              <a:rPr lang="en-US" sz="600" b="1" dirty="0">
                <a:solidFill>
                  <a:schemeClr val="tx2">
                    <a:lumMod val="10000"/>
                  </a:schemeClr>
                </a:solidFill>
              </a:rPr>
            </a:br>
            <a:br>
              <a:rPr lang="en-US" sz="600" b="1" dirty="0">
                <a:solidFill>
                  <a:schemeClr val="tx2">
                    <a:lumMod val="10000"/>
                  </a:schemeClr>
                </a:solidFill>
              </a:rPr>
            </a:br>
            <a:br>
              <a:rPr lang="en-US" sz="600" b="1" dirty="0">
                <a:solidFill>
                  <a:schemeClr val="tx2">
                    <a:lumMod val="10000"/>
                  </a:schemeClr>
                </a:solidFill>
              </a:rPr>
            </a:br>
            <a:br>
              <a:rPr lang="en-US" sz="600" b="1" dirty="0">
                <a:solidFill>
                  <a:schemeClr val="tx2">
                    <a:lumMod val="10000"/>
                  </a:schemeClr>
                </a:solidFill>
              </a:rPr>
            </a:br>
            <a:r>
              <a:rPr lang="en-US" sz="600" b="1" dirty="0">
                <a:solidFill>
                  <a:schemeClr val="tx2">
                    <a:lumMod val="10000"/>
                  </a:schemeClr>
                </a:solidFill>
              </a:rPr>
              <a:t>                                                                                         </a:t>
            </a:r>
            <a:r>
              <a:rPr lang="en-US" sz="2800" b="1" dirty="0"/>
              <a:t>REUSE</a:t>
            </a:r>
            <a:br>
              <a:rPr lang="en-US" sz="600" b="1" dirty="0">
                <a:solidFill>
                  <a:schemeClr val="tx2">
                    <a:lumMod val="10000"/>
                  </a:schemeClr>
                </a:solidFill>
              </a:rPr>
            </a:br>
            <a:br>
              <a:rPr lang="en-US" sz="600" b="1" dirty="0">
                <a:solidFill>
                  <a:schemeClr val="tx2">
                    <a:lumMod val="10000"/>
                  </a:schemeClr>
                </a:solidFill>
              </a:rPr>
            </a:br>
            <a:br>
              <a:rPr lang="en-US" sz="600" b="1" dirty="0">
                <a:solidFill>
                  <a:schemeClr val="tx2">
                    <a:lumMod val="10000"/>
                  </a:schemeClr>
                </a:solidFill>
              </a:rPr>
            </a:br>
            <a:br>
              <a:rPr lang="en-US" sz="600" b="1" dirty="0">
                <a:solidFill>
                  <a:schemeClr val="tx2">
                    <a:lumMod val="10000"/>
                  </a:schemeClr>
                </a:solidFill>
              </a:rPr>
            </a:br>
            <a:br>
              <a:rPr lang="en-US" sz="600" b="1" dirty="0">
                <a:solidFill>
                  <a:schemeClr val="tx2">
                    <a:lumMod val="10000"/>
                  </a:schemeClr>
                </a:solidFill>
              </a:rPr>
            </a:br>
            <a:br>
              <a:rPr lang="en-US" sz="600" b="1" dirty="0">
                <a:solidFill>
                  <a:schemeClr val="tx2">
                    <a:lumMod val="10000"/>
                  </a:schemeClr>
                </a:solidFill>
              </a:rPr>
            </a:br>
            <a:br>
              <a:rPr lang="en-US" sz="600" b="1" dirty="0">
                <a:solidFill>
                  <a:schemeClr val="tx2">
                    <a:lumMod val="10000"/>
                  </a:schemeClr>
                </a:solidFill>
              </a:rPr>
            </a:br>
            <a:br>
              <a:rPr lang="en-US" sz="600" b="1" dirty="0">
                <a:solidFill>
                  <a:schemeClr val="tx2">
                    <a:lumMod val="10000"/>
                  </a:schemeClr>
                </a:solidFill>
              </a:rPr>
            </a:br>
            <a:r>
              <a:rPr lang="en-US" sz="2000" b="1" dirty="0">
                <a:solidFill>
                  <a:schemeClr val="bg1"/>
                </a:solidFill>
              </a:rPr>
              <a:t>-  Reuse corrugated moving boxes internally.</a:t>
            </a:r>
            <a:br>
              <a:rPr lang="en-US" sz="2000" b="1" dirty="0">
                <a:solidFill>
                  <a:schemeClr val="bg1"/>
                </a:solidFill>
              </a:rPr>
            </a:br>
            <a:br>
              <a:rPr lang="en-US" sz="2000" b="1" dirty="0">
                <a:solidFill>
                  <a:schemeClr val="bg1"/>
                </a:solidFill>
              </a:rPr>
            </a:br>
            <a:r>
              <a:rPr lang="en-US" sz="1200" b="1" dirty="0">
                <a:solidFill>
                  <a:schemeClr val="bg1"/>
                </a:solidFill>
              </a:rPr>
              <a:t>	</a:t>
            </a:r>
            <a:r>
              <a:rPr lang="en-US" sz="2000" b="1" dirty="0">
                <a:solidFill>
                  <a:schemeClr val="bg1"/>
                </a:solidFill>
              </a:rPr>
              <a:t>-  Reuse </a:t>
            </a:r>
            <a:r>
              <a:rPr lang="en-US" sz="2000" b="1" dirty="0">
                <a:solidFill>
                  <a:schemeClr val="tx2">
                    <a:lumMod val="10000"/>
                  </a:schemeClr>
                </a:solidFill>
              </a:rPr>
              <a:t>office furniture and supplies, such as interoffice envelopes, file folders, and paper.</a:t>
            </a:r>
            <a:br>
              <a:rPr lang="en-US" sz="2000" b="1" dirty="0">
                <a:solidFill>
                  <a:schemeClr val="tx2">
                    <a:lumMod val="10000"/>
                  </a:schemeClr>
                </a:solidFill>
              </a:rPr>
            </a:br>
            <a:br>
              <a:rPr lang="en-US" sz="2000" b="1" dirty="0">
                <a:solidFill>
                  <a:schemeClr val="tx2">
                    <a:lumMod val="10000"/>
                  </a:schemeClr>
                </a:solidFill>
              </a:rPr>
            </a:br>
            <a:r>
              <a:rPr lang="en-US" sz="2000" b="1" dirty="0">
                <a:solidFill>
                  <a:schemeClr val="tx2">
                    <a:lumMod val="10000"/>
                  </a:schemeClr>
                </a:solidFill>
              </a:rPr>
              <a:t>	-  Use durable towels, tablecloths, napkins, dishes, cups, and glasses.</a:t>
            </a:r>
            <a:br>
              <a:rPr lang="en-US" sz="2000" b="1" dirty="0">
                <a:solidFill>
                  <a:schemeClr val="tx2">
                    <a:lumMod val="10000"/>
                  </a:schemeClr>
                </a:solidFill>
              </a:rPr>
            </a:br>
            <a:br>
              <a:rPr lang="en-US" sz="2000" b="1" dirty="0">
                <a:solidFill>
                  <a:schemeClr val="tx2">
                    <a:lumMod val="10000"/>
                  </a:schemeClr>
                </a:solidFill>
              </a:rPr>
            </a:br>
            <a:r>
              <a:rPr lang="en-US" sz="2000" b="1" dirty="0">
                <a:solidFill>
                  <a:schemeClr val="tx2">
                    <a:lumMod val="10000"/>
                  </a:schemeClr>
                </a:solidFill>
              </a:rPr>
              <a:t>	-  Use incoming packaging materials for outgoing shipments.</a:t>
            </a:r>
            <a:br>
              <a:rPr lang="en-US" sz="2000" b="1" dirty="0">
                <a:solidFill>
                  <a:schemeClr val="tx2">
                    <a:lumMod val="10000"/>
                  </a:schemeClr>
                </a:solidFill>
              </a:rPr>
            </a:br>
            <a:br>
              <a:rPr lang="en-US" sz="2000" b="1" dirty="0">
                <a:solidFill>
                  <a:schemeClr val="tx2">
                    <a:lumMod val="10000"/>
                  </a:schemeClr>
                </a:solidFill>
              </a:rPr>
            </a:br>
            <a:r>
              <a:rPr lang="en-US" sz="2000" b="1" dirty="0">
                <a:solidFill>
                  <a:schemeClr val="tx2">
                    <a:lumMod val="10000"/>
                  </a:schemeClr>
                </a:solidFill>
              </a:rPr>
              <a:t>	-  Encourage employees to reuse office materials rather than purchase new ones.</a:t>
            </a:r>
            <a:br>
              <a:rPr lang="en-US" sz="2000" b="1" dirty="0">
                <a:solidFill>
                  <a:schemeClr val="tx2">
                    <a:lumMod val="10000"/>
                  </a:schemeClr>
                </a:solidFill>
              </a:rPr>
            </a:br>
            <a:br>
              <a:rPr lang="en-IN" sz="2000" dirty="0"/>
            </a:br>
            <a:endParaRPr lang="en-IN" sz="2000" dirty="0"/>
          </a:p>
        </p:txBody>
      </p:sp>
      <p:sp>
        <p:nvSpPr>
          <p:cNvPr id="6" name="Text Placeholder 5">
            <a:extLst>
              <a:ext uri="{FF2B5EF4-FFF2-40B4-BE49-F238E27FC236}">
                <a16:creationId xmlns:a16="http://schemas.microsoft.com/office/drawing/2014/main" id="{3C34B019-A8EA-4C02-9D8B-9EFDE4244A3D}"/>
              </a:ext>
            </a:extLst>
          </p:cNvPr>
          <p:cNvSpPr>
            <a:spLocks noGrp="1"/>
          </p:cNvSpPr>
          <p:nvPr>
            <p:ph type="body" sz="half" idx="2"/>
          </p:nvPr>
        </p:nvSpPr>
        <p:spPr>
          <a:xfrm>
            <a:off x="177554" y="71021"/>
            <a:ext cx="4944862" cy="6667130"/>
          </a:xfrm>
        </p:spPr>
        <p:txBody>
          <a:bodyPr>
            <a:normAutofit fontScale="62500" lnSpcReduction="20000"/>
          </a:bodyPr>
          <a:lstStyle/>
          <a:p>
            <a:pPr algn="ctr"/>
            <a:endParaRPr lang="en-US" sz="4100" b="1" u="sng" dirty="0"/>
          </a:p>
          <a:p>
            <a:pPr algn="ctr"/>
            <a:endParaRPr lang="en-US" sz="4100" b="1" u="sng" dirty="0"/>
          </a:p>
          <a:p>
            <a:pPr algn="ctr"/>
            <a:r>
              <a:rPr lang="en-US" sz="4500" b="1" dirty="0"/>
              <a:t>REDUCE</a:t>
            </a:r>
            <a:br>
              <a:rPr lang="en-US" sz="4100" b="1" u="sng" dirty="0"/>
            </a:br>
            <a:endParaRPr lang="en-US" sz="4100" b="1" u="sng" dirty="0"/>
          </a:p>
          <a:p>
            <a:pPr algn="ctr"/>
            <a:endParaRPr lang="en-US" sz="4100" b="1" u="sng" dirty="0"/>
          </a:p>
          <a:p>
            <a:pPr algn="ctr"/>
            <a:endParaRPr lang="en-US" sz="3100" b="1" dirty="0"/>
          </a:p>
          <a:p>
            <a:pPr algn="ctr"/>
            <a:r>
              <a:rPr lang="en-US" sz="3100" b="1" dirty="0">
                <a:solidFill>
                  <a:schemeClr val="bg1"/>
                </a:solidFill>
              </a:rPr>
              <a:t>-  Reduce office paper waste by implementing a formal policy to duplex all draft reports and by making training manuals and personnel information available electronically.</a:t>
            </a:r>
            <a:br>
              <a:rPr lang="en-US" sz="3100" b="1" dirty="0">
                <a:solidFill>
                  <a:schemeClr val="bg1"/>
                </a:solidFill>
              </a:rPr>
            </a:br>
            <a:br>
              <a:rPr lang="en-US" sz="3100" b="1" dirty="0">
                <a:solidFill>
                  <a:schemeClr val="bg1"/>
                </a:solidFill>
              </a:rPr>
            </a:br>
            <a:r>
              <a:rPr lang="en-US" sz="3100" b="1" dirty="0">
                <a:solidFill>
                  <a:schemeClr val="bg1"/>
                </a:solidFill>
              </a:rPr>
              <a:t>-  Improve product design to use less materials.</a:t>
            </a:r>
            <a:br>
              <a:rPr lang="en-US" sz="3100" b="1" dirty="0">
                <a:solidFill>
                  <a:schemeClr val="bg1"/>
                </a:solidFill>
              </a:rPr>
            </a:br>
            <a:br>
              <a:rPr lang="en-US" sz="3100" b="1" dirty="0"/>
            </a:br>
            <a:r>
              <a:rPr lang="en-US" sz="3100" b="1" dirty="0">
                <a:solidFill>
                  <a:schemeClr val="tx2">
                    <a:lumMod val="10000"/>
                  </a:schemeClr>
                </a:solidFill>
              </a:rPr>
              <a:t>-  Redesign packaging to eliminate excess material while maintaining strength.</a:t>
            </a:r>
            <a:br>
              <a:rPr lang="en-US" sz="3100" b="1" dirty="0">
                <a:solidFill>
                  <a:schemeClr val="tx2">
                    <a:lumMod val="10000"/>
                  </a:schemeClr>
                </a:solidFill>
              </a:rPr>
            </a:br>
            <a:br>
              <a:rPr lang="en-US" sz="3100" b="1" dirty="0">
                <a:solidFill>
                  <a:schemeClr val="tx2">
                    <a:lumMod val="10000"/>
                  </a:schemeClr>
                </a:solidFill>
              </a:rPr>
            </a:br>
            <a:r>
              <a:rPr lang="en-US" sz="3100" b="1" dirty="0">
                <a:solidFill>
                  <a:schemeClr val="tx2">
                    <a:lumMod val="10000"/>
                  </a:schemeClr>
                </a:solidFill>
              </a:rPr>
              <a:t>-  Work with customers to design and implement a packaging return program.</a:t>
            </a:r>
            <a:br>
              <a:rPr lang="en-US" sz="3100" b="1" dirty="0">
                <a:solidFill>
                  <a:schemeClr val="tx2">
                    <a:lumMod val="10000"/>
                  </a:schemeClr>
                </a:solidFill>
              </a:rPr>
            </a:br>
            <a:br>
              <a:rPr lang="en-US" sz="3100" b="1" dirty="0">
                <a:solidFill>
                  <a:schemeClr val="tx2">
                    <a:lumMod val="10000"/>
                  </a:schemeClr>
                </a:solidFill>
              </a:rPr>
            </a:br>
            <a:r>
              <a:rPr lang="en-US" sz="3100" b="1" dirty="0">
                <a:solidFill>
                  <a:schemeClr val="tx2">
                    <a:lumMod val="10000"/>
                  </a:schemeClr>
                </a:solidFill>
              </a:rPr>
              <a:t>-  Switch to reusable transport containers.</a:t>
            </a:r>
            <a:br>
              <a:rPr lang="en-US" sz="3100" b="1" dirty="0"/>
            </a:br>
            <a:br>
              <a:rPr lang="en-US" sz="3100" b="1" dirty="0">
                <a:solidFill>
                  <a:schemeClr val="tx2">
                    <a:lumMod val="10000"/>
                  </a:schemeClr>
                </a:solidFill>
              </a:rPr>
            </a:br>
            <a:r>
              <a:rPr lang="en-US" sz="3100" b="1" dirty="0">
                <a:solidFill>
                  <a:schemeClr val="tx2">
                    <a:lumMod val="10000"/>
                  </a:schemeClr>
                </a:solidFill>
              </a:rPr>
              <a:t>-  Purchase products in bulk.</a:t>
            </a:r>
            <a:br>
              <a:rPr lang="en-US" sz="2600" b="1" dirty="0"/>
            </a:br>
            <a:endParaRPr lang="en-IN" dirty="0"/>
          </a:p>
        </p:txBody>
      </p:sp>
    </p:spTree>
    <p:extLst>
      <p:ext uri="{BB962C8B-B14F-4D97-AF65-F5344CB8AC3E}">
        <p14:creationId xmlns:p14="http://schemas.microsoft.com/office/powerpoint/2010/main" val="30094284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D0A4A7D0-000D-4184-A90B-5E0180685F2A}"/>
              </a:ext>
            </a:extLst>
          </p:cNvPr>
          <p:cNvSpPr>
            <a:spLocks noGrp="1"/>
          </p:cNvSpPr>
          <p:nvPr>
            <p:ph type="body" sz="half" idx="2"/>
          </p:nvPr>
        </p:nvSpPr>
        <p:spPr>
          <a:xfrm>
            <a:off x="186577" y="1"/>
            <a:ext cx="4838184" cy="5936188"/>
          </a:xfrm>
        </p:spPr>
        <p:txBody>
          <a:bodyPr>
            <a:normAutofit/>
          </a:bodyPr>
          <a:lstStyle/>
          <a:p>
            <a:pPr>
              <a:spcBef>
                <a:spcPct val="20000"/>
              </a:spcBef>
              <a:buClr>
                <a:schemeClr val="hlink"/>
              </a:buClr>
              <a:buSzPct val="60000"/>
            </a:pPr>
            <a:r>
              <a:rPr lang="en-US" altLang="zh-TW" sz="3600" dirty="0"/>
              <a:t>Solid Waste </a:t>
            </a:r>
          </a:p>
          <a:p>
            <a:pPr>
              <a:spcBef>
                <a:spcPct val="20000"/>
              </a:spcBef>
              <a:buClr>
                <a:schemeClr val="hlink"/>
              </a:buClr>
              <a:buSzPct val="60000"/>
            </a:pPr>
            <a:r>
              <a:rPr lang="en-US" altLang="zh-TW" sz="3600" dirty="0"/>
              <a:t>Disposal Path</a:t>
            </a:r>
          </a:p>
          <a:p>
            <a:pPr>
              <a:spcBef>
                <a:spcPct val="20000"/>
              </a:spcBef>
              <a:buClr>
                <a:schemeClr val="hlink"/>
              </a:buClr>
              <a:buSzPct val="60000"/>
            </a:pPr>
            <a:endParaRPr lang="en-US" altLang="zh-TW" sz="4000" dirty="0"/>
          </a:p>
          <a:p>
            <a:pPr>
              <a:spcBef>
                <a:spcPct val="20000"/>
              </a:spcBef>
              <a:buClr>
                <a:schemeClr val="hlink"/>
              </a:buClr>
              <a:buSzPct val="60000"/>
              <a:buFontTx/>
              <a:buChar char="•"/>
            </a:pPr>
            <a:r>
              <a:rPr lang="en-US" altLang="zh-TW" sz="3200" b="1" dirty="0"/>
              <a:t>Waste Collection </a:t>
            </a:r>
          </a:p>
          <a:p>
            <a:pPr>
              <a:spcBef>
                <a:spcPct val="20000"/>
              </a:spcBef>
              <a:buClr>
                <a:schemeClr val="hlink"/>
              </a:buClr>
              <a:buSzPct val="60000"/>
              <a:buFontTx/>
              <a:buChar char="•"/>
            </a:pPr>
            <a:r>
              <a:rPr lang="en-US" altLang="zh-TW" sz="3200" b="1" dirty="0"/>
              <a:t>Waste Reception &amp; Transfer</a:t>
            </a:r>
          </a:p>
          <a:p>
            <a:pPr>
              <a:spcBef>
                <a:spcPct val="20000"/>
              </a:spcBef>
              <a:buClr>
                <a:schemeClr val="hlink"/>
              </a:buClr>
              <a:buSzPct val="60000"/>
              <a:buFontTx/>
              <a:buChar char="•"/>
            </a:pPr>
            <a:r>
              <a:rPr lang="en-US" altLang="zh-TW" sz="3200" b="1" dirty="0"/>
              <a:t>Waste disposal</a:t>
            </a:r>
          </a:p>
          <a:p>
            <a:endParaRPr lang="en-IN" dirty="0"/>
          </a:p>
        </p:txBody>
      </p:sp>
      <p:sp>
        <p:nvSpPr>
          <p:cNvPr id="7" name="Rectangle 6">
            <a:extLst>
              <a:ext uri="{FF2B5EF4-FFF2-40B4-BE49-F238E27FC236}">
                <a16:creationId xmlns:a16="http://schemas.microsoft.com/office/drawing/2014/main" id="{BDDC9EAA-BA2F-411D-A211-B95F828481C9}"/>
              </a:ext>
            </a:extLst>
          </p:cNvPr>
          <p:cNvSpPr/>
          <p:nvPr/>
        </p:nvSpPr>
        <p:spPr>
          <a:xfrm>
            <a:off x="4358936" y="1087060"/>
            <a:ext cx="7323959" cy="646331"/>
          </a:xfrm>
          <a:prstGeom prst="rect">
            <a:avLst/>
          </a:prstGeom>
        </p:spPr>
        <p:txBody>
          <a:bodyPr wrap="square">
            <a:spAutoFit/>
          </a:bodyPr>
          <a:lstStyle/>
          <a:p>
            <a:r>
              <a:rPr lang="en-US" altLang="zh-TW" sz="3600" dirty="0"/>
              <a:t>Solid Waste Disposal Methods</a:t>
            </a:r>
            <a:endParaRPr lang="en-IN" sz="3600" dirty="0"/>
          </a:p>
        </p:txBody>
      </p:sp>
      <p:sp>
        <p:nvSpPr>
          <p:cNvPr id="8" name="Rectangle 7">
            <a:extLst>
              <a:ext uri="{FF2B5EF4-FFF2-40B4-BE49-F238E27FC236}">
                <a16:creationId xmlns:a16="http://schemas.microsoft.com/office/drawing/2014/main" id="{F8709DB9-AB91-4E18-B6C5-E86A5B2B76C9}"/>
              </a:ext>
            </a:extLst>
          </p:cNvPr>
          <p:cNvSpPr/>
          <p:nvPr/>
        </p:nvSpPr>
        <p:spPr>
          <a:xfrm>
            <a:off x="5847070" y="2247138"/>
            <a:ext cx="5995742" cy="4622804"/>
          </a:xfrm>
          <a:prstGeom prst="rect">
            <a:avLst/>
          </a:prstGeom>
        </p:spPr>
        <p:txBody>
          <a:bodyPr wrap="square">
            <a:spAutoFit/>
          </a:bodyPr>
          <a:lstStyle/>
          <a:p>
            <a:pPr algn="just">
              <a:spcBef>
                <a:spcPct val="20000"/>
              </a:spcBef>
              <a:buClr>
                <a:schemeClr val="hlink"/>
              </a:buClr>
              <a:buSzPct val="60000"/>
              <a:buFontTx/>
              <a:buChar char="•"/>
            </a:pPr>
            <a:r>
              <a:rPr lang="en-US" altLang="zh-TW" sz="3200" dirty="0"/>
              <a:t>Open dumping</a:t>
            </a:r>
          </a:p>
          <a:p>
            <a:pPr algn="just">
              <a:spcBef>
                <a:spcPct val="20000"/>
              </a:spcBef>
              <a:buClr>
                <a:schemeClr val="hlink"/>
              </a:buClr>
              <a:buSzPct val="60000"/>
              <a:buFontTx/>
              <a:buChar char="•"/>
            </a:pPr>
            <a:r>
              <a:rPr lang="en-US" altLang="zh-TW" sz="3200" dirty="0"/>
              <a:t>Sanitary landfill</a:t>
            </a:r>
          </a:p>
          <a:p>
            <a:pPr algn="just">
              <a:spcBef>
                <a:spcPct val="20000"/>
              </a:spcBef>
              <a:buClr>
                <a:schemeClr val="hlink"/>
              </a:buClr>
              <a:buSzPct val="60000"/>
              <a:buFontTx/>
              <a:buChar char="•"/>
            </a:pPr>
            <a:r>
              <a:rPr lang="en-US" altLang="zh-TW" sz="3200" dirty="0"/>
              <a:t>Incineration</a:t>
            </a:r>
          </a:p>
          <a:p>
            <a:pPr algn="just">
              <a:spcBef>
                <a:spcPct val="20000"/>
              </a:spcBef>
              <a:buClr>
                <a:schemeClr val="hlink"/>
              </a:buClr>
              <a:buSzPct val="60000"/>
              <a:buFontTx/>
              <a:buChar char="•"/>
            </a:pPr>
            <a:r>
              <a:rPr lang="en-US" altLang="zh-TW" sz="3200" dirty="0"/>
              <a:t>Composting</a:t>
            </a:r>
          </a:p>
          <a:p>
            <a:pPr algn="just">
              <a:spcBef>
                <a:spcPct val="20000"/>
              </a:spcBef>
              <a:buClr>
                <a:schemeClr val="hlink"/>
              </a:buClr>
              <a:buSzPct val="60000"/>
              <a:buFontTx/>
              <a:buChar char="•"/>
            </a:pPr>
            <a:r>
              <a:rPr lang="en-US" altLang="zh-TW" sz="3200" dirty="0"/>
              <a:t>Pyrolysis </a:t>
            </a:r>
          </a:p>
          <a:p>
            <a:pPr algn="just">
              <a:spcBef>
                <a:spcPct val="20000"/>
              </a:spcBef>
              <a:buClr>
                <a:schemeClr val="hlink"/>
              </a:buClr>
              <a:buSzPct val="60000"/>
              <a:buFontTx/>
              <a:buChar char="•"/>
            </a:pPr>
            <a:r>
              <a:rPr lang="en-US" altLang="zh-TW" sz="3200" dirty="0"/>
              <a:t>High-temperature</a:t>
            </a:r>
          </a:p>
          <a:p>
            <a:pPr algn="just">
              <a:spcBef>
                <a:spcPct val="20000"/>
              </a:spcBef>
              <a:buClr>
                <a:schemeClr val="hlink"/>
              </a:buClr>
              <a:buSzPct val="60000"/>
              <a:buFontTx/>
              <a:buChar char="•"/>
            </a:pPr>
            <a:r>
              <a:rPr lang="en-US" altLang="zh-TW" sz="3200" dirty="0"/>
              <a:t>Size reduction (shredding, grinding pulverizing)</a:t>
            </a:r>
          </a:p>
        </p:txBody>
      </p:sp>
    </p:spTree>
    <p:extLst>
      <p:ext uri="{BB962C8B-B14F-4D97-AF65-F5344CB8AC3E}">
        <p14:creationId xmlns:p14="http://schemas.microsoft.com/office/powerpoint/2010/main" val="22924551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Content Placeholder 2"/>
          <p:cNvSpPr>
            <a:spLocks noGrp="1"/>
          </p:cNvSpPr>
          <p:nvPr>
            <p:ph sz="quarter" idx="1"/>
          </p:nvPr>
        </p:nvSpPr>
        <p:spPr>
          <a:xfrm>
            <a:off x="1803646" y="84338"/>
            <a:ext cx="8229600" cy="5570401"/>
          </a:xfrm>
        </p:spPr>
        <p:txBody>
          <a:bodyPr/>
          <a:lstStyle/>
          <a:p>
            <a:pPr algn="ctr">
              <a:buNone/>
              <a:defRPr/>
            </a:pPr>
            <a:r>
              <a:rPr lang="en-US" sz="3200" b="1" dirty="0">
                <a:solidFill>
                  <a:srgbClr val="FFFF00"/>
                </a:solidFill>
                <a:latin typeface="Times New Roman" pitchFamily="18" charset="0"/>
                <a:cs typeface="Times New Roman" pitchFamily="18" charset="0"/>
              </a:rPr>
              <a:t>8R’s CONCEPT OF</a:t>
            </a:r>
          </a:p>
          <a:p>
            <a:pPr algn="ctr">
              <a:buNone/>
              <a:defRPr/>
            </a:pPr>
            <a:r>
              <a:rPr lang="en-US" sz="3200" b="1" dirty="0">
                <a:solidFill>
                  <a:srgbClr val="FFFF00"/>
                </a:solidFill>
                <a:latin typeface="Times New Roman" pitchFamily="18" charset="0"/>
                <a:cs typeface="Times New Roman" pitchFamily="18" charset="0"/>
              </a:rPr>
              <a:t>WASTE MANAGEMENT</a:t>
            </a:r>
            <a:endParaRPr lang="en-US" sz="3200" dirty="0">
              <a:solidFill>
                <a:srgbClr val="FFFF00"/>
              </a:solidFill>
              <a:latin typeface="Times New Roman" pitchFamily="18" charset="0"/>
              <a:cs typeface="Times New Roman" pitchFamily="18" charset="0"/>
            </a:endParaRPr>
          </a:p>
          <a:p>
            <a:pPr eaLnBrk="1" hangingPunct="1">
              <a:defRPr/>
            </a:pPr>
            <a:endParaRPr lang="en-US" dirty="0"/>
          </a:p>
          <a:p>
            <a:pPr eaLnBrk="1" hangingPunct="1">
              <a:defRPr/>
            </a:pPr>
            <a:endParaRPr lang="en-US" dirty="0"/>
          </a:p>
        </p:txBody>
      </p:sp>
      <p:pic>
        <p:nvPicPr>
          <p:cNvPr id="4" name="Picture 3">
            <a:extLst>
              <a:ext uri="{FF2B5EF4-FFF2-40B4-BE49-F238E27FC236}">
                <a16:creationId xmlns:a16="http://schemas.microsoft.com/office/drawing/2014/main" id="{ABF54D5F-5F25-4B96-ACD1-00804E441210}"/>
              </a:ext>
            </a:extLst>
          </p:cNvPr>
          <p:cNvPicPr>
            <a:picLocks noChangeAspect="1"/>
          </p:cNvPicPr>
          <p:nvPr/>
        </p:nvPicPr>
        <p:blipFill>
          <a:blip r:embed="rId3"/>
          <a:stretch>
            <a:fillRect/>
          </a:stretch>
        </p:blipFill>
        <p:spPr>
          <a:xfrm>
            <a:off x="213064" y="1203261"/>
            <a:ext cx="11097087" cy="5570401"/>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a:extLst>
              <a:ext uri="{FF2B5EF4-FFF2-40B4-BE49-F238E27FC236}">
                <a16:creationId xmlns:a16="http://schemas.microsoft.com/office/drawing/2014/main" id="{EBF97654-FC03-43D9-AD06-1FF87CA272FA}"/>
              </a:ext>
            </a:extLst>
          </p:cNvPr>
          <p:cNvGraphicFramePr/>
          <p:nvPr>
            <p:extLst>
              <p:ext uri="{D42A27DB-BD31-4B8C-83A1-F6EECF244321}">
                <p14:modId xmlns:p14="http://schemas.microsoft.com/office/powerpoint/2010/main" val="547386295"/>
              </p:ext>
            </p:extLst>
          </p:nvPr>
        </p:nvGraphicFramePr>
        <p:xfrm>
          <a:off x="1271509" y="3496336"/>
          <a:ext cx="8690199" cy="18620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8625223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E92DACF-0C76-4C6F-A8D5-ECD8C330D40E}"/>
              </a:ext>
            </a:extLst>
          </p:cNvPr>
          <p:cNvSpPr>
            <a:spLocks noGrp="1"/>
          </p:cNvSpPr>
          <p:nvPr>
            <p:ph type="title"/>
          </p:nvPr>
        </p:nvSpPr>
        <p:spPr>
          <a:xfrm>
            <a:off x="319597" y="2537640"/>
            <a:ext cx="3994952" cy="2842228"/>
          </a:xfrm>
        </p:spPr>
        <p:txBody>
          <a:bodyPr>
            <a:normAutofit/>
          </a:bodyPr>
          <a:lstStyle/>
          <a:p>
            <a:br>
              <a:rPr lang="en-US" altLang="en-US" dirty="0"/>
            </a:br>
            <a:endParaRPr lang="en-IN" dirty="0"/>
          </a:p>
        </p:txBody>
      </p:sp>
      <p:pic>
        <p:nvPicPr>
          <p:cNvPr id="6" name="Picture 2">
            <a:extLst>
              <a:ext uri="{FF2B5EF4-FFF2-40B4-BE49-F238E27FC236}">
                <a16:creationId xmlns:a16="http://schemas.microsoft.com/office/drawing/2014/main" id="{1E24F302-6633-4EF3-A64C-706C8F27AE15}"/>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13064" y="1961967"/>
            <a:ext cx="10085033" cy="47140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6">
            <a:extLst>
              <a:ext uri="{FF2B5EF4-FFF2-40B4-BE49-F238E27FC236}">
                <a16:creationId xmlns:a16="http://schemas.microsoft.com/office/drawing/2014/main" id="{B8865004-1E92-4FF0-B16F-29CC943419AA}"/>
              </a:ext>
            </a:extLst>
          </p:cNvPr>
          <p:cNvSpPr/>
          <p:nvPr/>
        </p:nvSpPr>
        <p:spPr>
          <a:xfrm>
            <a:off x="878889" y="785220"/>
            <a:ext cx="9419208" cy="523220"/>
          </a:xfrm>
          <a:prstGeom prst="rect">
            <a:avLst/>
          </a:prstGeom>
        </p:spPr>
        <p:txBody>
          <a:bodyPr wrap="square">
            <a:spAutoFit/>
          </a:bodyPr>
          <a:lstStyle/>
          <a:p>
            <a:r>
              <a:rPr lang="en-US" sz="2800" b="1" dirty="0"/>
              <a:t>Factors That Contribute To the Solid Waste Generation</a:t>
            </a:r>
            <a:endParaRPr lang="en-IN" sz="2800" dirty="0"/>
          </a:p>
        </p:txBody>
      </p:sp>
    </p:spTree>
    <p:extLst>
      <p:ext uri="{BB962C8B-B14F-4D97-AF65-F5344CB8AC3E}">
        <p14:creationId xmlns:p14="http://schemas.microsoft.com/office/powerpoint/2010/main" val="1456866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287805-556F-42D1-8F3D-CB67B691F7E3}"/>
              </a:ext>
            </a:extLst>
          </p:cNvPr>
          <p:cNvSpPr>
            <a:spLocks noGrp="1"/>
          </p:cNvSpPr>
          <p:nvPr>
            <p:ph type="title"/>
          </p:nvPr>
        </p:nvSpPr>
        <p:spPr>
          <a:xfrm>
            <a:off x="680321" y="263639"/>
            <a:ext cx="10700852" cy="1570527"/>
          </a:xfrm>
        </p:spPr>
        <p:txBody>
          <a:bodyPr>
            <a:normAutofit/>
          </a:bodyPr>
          <a:lstStyle/>
          <a:p>
            <a:pPr algn="ctr"/>
            <a:r>
              <a:rPr lang="en-US" sz="3200" b="1" dirty="0"/>
              <a:t>Solid Waste:</a:t>
            </a:r>
            <a:br>
              <a:rPr lang="en-US" sz="3200" b="1" dirty="0"/>
            </a:br>
            <a:r>
              <a:rPr lang="en-US" sz="3200" b="1" dirty="0"/>
              <a:t>“Heterogenous mass of discarded material”</a:t>
            </a:r>
            <a:endParaRPr lang="en-IN" sz="3200" dirty="0"/>
          </a:p>
        </p:txBody>
      </p:sp>
      <p:sp>
        <p:nvSpPr>
          <p:cNvPr id="4" name="Rectangle 3">
            <a:extLst>
              <a:ext uri="{FF2B5EF4-FFF2-40B4-BE49-F238E27FC236}">
                <a16:creationId xmlns:a16="http://schemas.microsoft.com/office/drawing/2014/main" id="{2992C364-B720-4A40-B88D-08D903ED0D37}"/>
              </a:ext>
            </a:extLst>
          </p:cNvPr>
          <p:cNvSpPr/>
          <p:nvPr/>
        </p:nvSpPr>
        <p:spPr>
          <a:xfrm>
            <a:off x="426128" y="2274838"/>
            <a:ext cx="11638625" cy="2000548"/>
          </a:xfrm>
          <a:prstGeom prst="rect">
            <a:avLst/>
          </a:prstGeom>
        </p:spPr>
        <p:txBody>
          <a:bodyPr wrap="square">
            <a:spAutoFit/>
          </a:bodyPr>
          <a:lstStyle/>
          <a:p>
            <a:r>
              <a:rPr lang="en-US" sz="2400" b="1" dirty="0">
                <a:solidFill>
                  <a:schemeClr val="tx2">
                    <a:lumMod val="10000"/>
                  </a:schemeClr>
                </a:solidFill>
              </a:rPr>
              <a:t>SOLID WASTE MANAGEMENT</a:t>
            </a:r>
            <a:r>
              <a:rPr lang="en-US" sz="2800" b="1" dirty="0"/>
              <a:t> </a:t>
            </a:r>
          </a:p>
          <a:p>
            <a:r>
              <a:rPr lang="en-US" altLang="en-US" sz="2400" i="1" dirty="0"/>
              <a:t>The discipline associated with the control of generation, storage, collection, transfer and transport, processing and disposal of solid waste in manner that is accordance with the best principles of public health, economic, engineering, conservation, aesthetics and environmental consideration.</a:t>
            </a:r>
          </a:p>
        </p:txBody>
      </p:sp>
      <p:sp>
        <p:nvSpPr>
          <p:cNvPr id="5" name="Rectangle 4">
            <a:extLst>
              <a:ext uri="{FF2B5EF4-FFF2-40B4-BE49-F238E27FC236}">
                <a16:creationId xmlns:a16="http://schemas.microsoft.com/office/drawing/2014/main" id="{DC8B43F2-6A3D-4D55-A1A2-C9B52ECE1774}"/>
              </a:ext>
            </a:extLst>
          </p:cNvPr>
          <p:cNvSpPr/>
          <p:nvPr/>
        </p:nvSpPr>
        <p:spPr>
          <a:xfrm>
            <a:off x="-1" y="4583162"/>
            <a:ext cx="7830106" cy="461665"/>
          </a:xfrm>
          <a:prstGeom prst="rect">
            <a:avLst/>
          </a:prstGeom>
        </p:spPr>
        <p:txBody>
          <a:bodyPr wrap="square">
            <a:spAutoFit/>
          </a:bodyPr>
          <a:lstStyle/>
          <a:p>
            <a:pPr algn="ctr"/>
            <a:r>
              <a:rPr lang="en-US" altLang="en-US" sz="2400" b="1" dirty="0">
                <a:solidFill>
                  <a:schemeClr val="tx2">
                    <a:lumMod val="10000"/>
                  </a:schemeClr>
                </a:solidFill>
                <a:latin typeface="Times New Roman" panose="02020603050405020304" pitchFamily="18" charset="0"/>
              </a:rPr>
              <a:t>INTEGRATED SOLID WASTE MANAGEMENT ?</a:t>
            </a:r>
          </a:p>
        </p:txBody>
      </p:sp>
      <p:sp>
        <p:nvSpPr>
          <p:cNvPr id="6" name="Rectangle 5">
            <a:extLst>
              <a:ext uri="{FF2B5EF4-FFF2-40B4-BE49-F238E27FC236}">
                <a16:creationId xmlns:a16="http://schemas.microsoft.com/office/drawing/2014/main" id="{0DD1FD6B-BEA1-4BC3-8327-13AEC8016E5E}"/>
              </a:ext>
            </a:extLst>
          </p:cNvPr>
          <p:cNvSpPr/>
          <p:nvPr/>
        </p:nvSpPr>
        <p:spPr>
          <a:xfrm>
            <a:off x="1378999" y="5161789"/>
            <a:ext cx="10330648" cy="1432572"/>
          </a:xfrm>
          <a:prstGeom prst="rect">
            <a:avLst/>
          </a:prstGeom>
        </p:spPr>
        <p:txBody>
          <a:bodyPr wrap="square">
            <a:spAutoFit/>
          </a:bodyPr>
          <a:lstStyle/>
          <a:p>
            <a:pPr algn="ctr">
              <a:lnSpc>
                <a:spcPct val="125000"/>
              </a:lnSpc>
              <a:spcBef>
                <a:spcPct val="70000"/>
              </a:spcBef>
            </a:pPr>
            <a:r>
              <a:rPr lang="en-US" altLang="en-US" sz="2400" b="1" i="1" dirty="0"/>
              <a:t>The selection and application of suitable techniques, technologies and management programs to achieve specific waste management objective and goals</a:t>
            </a:r>
          </a:p>
        </p:txBody>
      </p:sp>
    </p:spTree>
    <p:extLst>
      <p:ext uri="{BB962C8B-B14F-4D97-AF65-F5344CB8AC3E}">
        <p14:creationId xmlns:p14="http://schemas.microsoft.com/office/powerpoint/2010/main" val="2164892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89CF9D-6F32-4D88-9475-B79045AC9DBD}"/>
              </a:ext>
            </a:extLst>
          </p:cNvPr>
          <p:cNvSpPr>
            <a:spLocks noGrp="1"/>
          </p:cNvSpPr>
          <p:nvPr>
            <p:ph type="title"/>
          </p:nvPr>
        </p:nvSpPr>
        <p:spPr/>
        <p:txBody>
          <a:bodyPr rtlCol="0">
            <a:normAutofit/>
          </a:bodyPr>
          <a:lstStyle/>
          <a:p>
            <a:pPr>
              <a:defRPr/>
            </a:pPr>
            <a:r>
              <a:rPr lang="en-US" b="1" dirty="0"/>
              <a:t>Classification of Wastes according to their Properties</a:t>
            </a:r>
            <a:endParaRPr lang="en-IN" dirty="0"/>
          </a:p>
        </p:txBody>
      </p:sp>
      <p:sp>
        <p:nvSpPr>
          <p:cNvPr id="8195" name="Content Placeholder 2">
            <a:extLst>
              <a:ext uri="{FF2B5EF4-FFF2-40B4-BE49-F238E27FC236}">
                <a16:creationId xmlns:a16="http://schemas.microsoft.com/office/drawing/2014/main" id="{220A67EF-B4D4-43DD-A28A-14144002BE11}"/>
              </a:ext>
            </a:extLst>
          </p:cNvPr>
          <p:cNvSpPr>
            <a:spLocks noGrp="1"/>
          </p:cNvSpPr>
          <p:nvPr>
            <p:ph idx="1"/>
          </p:nvPr>
        </p:nvSpPr>
        <p:spPr/>
        <p:txBody>
          <a:bodyPr/>
          <a:lstStyle/>
          <a:p>
            <a:pPr eaLnBrk="1" hangingPunct="1">
              <a:buFontTx/>
              <a:buNone/>
            </a:pPr>
            <a:r>
              <a:rPr lang="en-US" altLang="en-US" sz="3600" b="1"/>
              <a:t>Bio-degradable </a:t>
            </a:r>
          </a:p>
          <a:p>
            <a:pPr eaLnBrk="1" hangingPunct="1">
              <a:buFontTx/>
              <a:buNone/>
            </a:pPr>
            <a:r>
              <a:rPr lang="en-US" altLang="en-US"/>
              <a:t>		can be degraded (paper, wood, fruits and others)</a:t>
            </a:r>
          </a:p>
          <a:p>
            <a:pPr eaLnBrk="1" hangingPunct="1">
              <a:buFontTx/>
              <a:buNone/>
            </a:pPr>
            <a:r>
              <a:rPr lang="en-US" altLang="en-US" b="1"/>
              <a:t>  </a:t>
            </a:r>
            <a:r>
              <a:rPr lang="en-US" altLang="en-US" sz="3600" b="1"/>
              <a:t>Non-biodegradable</a:t>
            </a:r>
            <a:endParaRPr lang="en-US" altLang="en-US" b="1"/>
          </a:p>
          <a:p>
            <a:pPr eaLnBrk="1" hangingPunct="1">
              <a:buFontTx/>
              <a:buNone/>
            </a:pPr>
            <a:r>
              <a:rPr lang="en-US" altLang="en-US"/>
              <a:t>		cannot be degraded (plastics, bottles, old machines,cans, styrofoam containers and others)</a:t>
            </a:r>
          </a:p>
          <a:p>
            <a:pPr eaLnBrk="1" hangingPunct="1"/>
            <a:endParaRPr lang="en-IN"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EC1053-DE2C-47A9-B5B7-88BEA3A7A5E3}"/>
              </a:ext>
            </a:extLst>
          </p:cNvPr>
          <p:cNvSpPr>
            <a:spLocks noGrp="1"/>
          </p:cNvSpPr>
          <p:nvPr>
            <p:ph type="title"/>
          </p:nvPr>
        </p:nvSpPr>
        <p:spPr/>
        <p:txBody>
          <a:bodyPr/>
          <a:lstStyle/>
          <a:p>
            <a:r>
              <a:rPr lang="en-US" dirty="0"/>
              <a:t>Classification of wastes according to their origin and type </a:t>
            </a:r>
            <a:endParaRPr lang="en-IN" dirty="0"/>
          </a:p>
        </p:txBody>
      </p:sp>
      <p:sp>
        <p:nvSpPr>
          <p:cNvPr id="3" name="Content Placeholder 2">
            <a:extLst>
              <a:ext uri="{FF2B5EF4-FFF2-40B4-BE49-F238E27FC236}">
                <a16:creationId xmlns:a16="http://schemas.microsoft.com/office/drawing/2014/main" id="{217F399E-5B89-403F-9096-782FF8634165}"/>
              </a:ext>
            </a:extLst>
          </p:cNvPr>
          <p:cNvSpPr>
            <a:spLocks noGrp="1"/>
          </p:cNvSpPr>
          <p:nvPr>
            <p:ph idx="1"/>
          </p:nvPr>
        </p:nvSpPr>
        <p:spPr>
          <a:xfrm>
            <a:off x="680321" y="1953086"/>
            <a:ext cx="11198001" cy="4767310"/>
          </a:xfrm>
        </p:spPr>
        <p:txBody>
          <a:bodyPr>
            <a:normAutofit fontScale="85000" lnSpcReduction="10000"/>
          </a:bodyPr>
          <a:lstStyle/>
          <a:p>
            <a:pPr algn="just">
              <a:defRPr/>
            </a:pPr>
            <a:r>
              <a:rPr lang="en-US" b="1" dirty="0">
                <a:solidFill>
                  <a:schemeClr val="tx2">
                    <a:lumMod val="10000"/>
                  </a:schemeClr>
                </a:solidFill>
              </a:rPr>
              <a:t>Municipal Solid wastes: </a:t>
            </a:r>
            <a:r>
              <a:rPr lang="en-US" dirty="0"/>
              <a:t>Solid wastes that include household garbage, rubbish, construction &amp; demolition debris, sanitation residues, packaging materials, trade refuges etc. are managed by any municipality.</a:t>
            </a:r>
          </a:p>
          <a:p>
            <a:pPr algn="just">
              <a:defRPr/>
            </a:pPr>
            <a:r>
              <a:rPr lang="en-US" b="1" dirty="0">
                <a:solidFill>
                  <a:schemeClr val="tx2">
                    <a:lumMod val="10000"/>
                  </a:schemeClr>
                </a:solidFill>
              </a:rPr>
              <a:t>Bio-medical wastes: </a:t>
            </a:r>
            <a:r>
              <a:rPr lang="en-US" dirty="0"/>
              <a:t>Solid or liquid wastes including containers, intermediate or end products generated during diagnosis, treatment &amp; research activities of medical sciences.</a:t>
            </a:r>
          </a:p>
          <a:p>
            <a:pPr algn="just">
              <a:defRPr/>
            </a:pPr>
            <a:r>
              <a:rPr lang="en-US" b="1" dirty="0">
                <a:solidFill>
                  <a:schemeClr val="tx2">
                    <a:lumMod val="10000"/>
                  </a:schemeClr>
                </a:solidFill>
              </a:rPr>
              <a:t>Industrial wastes:</a:t>
            </a:r>
            <a:r>
              <a:rPr lang="en-US" dirty="0">
                <a:solidFill>
                  <a:schemeClr val="tx2">
                    <a:lumMod val="10000"/>
                  </a:schemeClr>
                </a:solidFill>
              </a:rPr>
              <a:t> </a:t>
            </a:r>
            <a:r>
              <a:rPr lang="en-US" dirty="0"/>
              <a:t>Liquid and solid wastes that are generated by manufacturing &amp; processing units of various industries like chemical, petroleum, coal, metal gas, sanitary &amp; paper etc.</a:t>
            </a:r>
          </a:p>
          <a:p>
            <a:pPr algn="just">
              <a:defRPr/>
            </a:pPr>
            <a:r>
              <a:rPr lang="en-US" b="1" dirty="0">
                <a:solidFill>
                  <a:schemeClr val="tx2">
                    <a:lumMod val="10000"/>
                  </a:schemeClr>
                </a:solidFill>
              </a:rPr>
              <a:t>Agricultural wastes: </a:t>
            </a:r>
            <a:r>
              <a:rPr lang="en-US" dirty="0"/>
              <a:t>Wastes generated from farming activities.  These substances are mostly biodegradable.</a:t>
            </a:r>
          </a:p>
          <a:p>
            <a:pPr algn="just">
              <a:defRPr/>
            </a:pPr>
            <a:r>
              <a:rPr lang="en-US" b="1" dirty="0">
                <a:solidFill>
                  <a:schemeClr val="tx2">
                    <a:lumMod val="10000"/>
                  </a:schemeClr>
                </a:solidFill>
              </a:rPr>
              <a:t>Radioactive wastes:</a:t>
            </a:r>
            <a:r>
              <a:rPr lang="en-US" dirty="0">
                <a:solidFill>
                  <a:schemeClr val="tx2">
                    <a:lumMod val="10000"/>
                  </a:schemeClr>
                </a:solidFill>
              </a:rPr>
              <a:t> </a:t>
            </a:r>
            <a:r>
              <a:rPr lang="en-US" dirty="0"/>
              <a:t>Waste containing radioactive materials. Usually these are byproducts of nuclear processes. Sometimes industries that are not directly involved in nuclear activities, may also produce some radioactive wastes, e.g. radio-isotopes, chemical sludge etc.</a:t>
            </a:r>
          </a:p>
          <a:p>
            <a:pPr algn="just">
              <a:defRPr/>
            </a:pPr>
            <a:r>
              <a:rPr lang="en-US" b="1" dirty="0">
                <a:solidFill>
                  <a:schemeClr val="tx2">
                    <a:lumMod val="10000"/>
                  </a:schemeClr>
                </a:solidFill>
              </a:rPr>
              <a:t>E-wastes: </a:t>
            </a:r>
            <a:r>
              <a:rPr lang="en-US" dirty="0"/>
              <a:t>Electronic wastes generated from any modern establishments. They may be described as discarded electrical or electronic devices. Some electronic scrap components, such as CRTs, may contain contaminants such as Pb, Cd, Be or brominated flame retardants.</a:t>
            </a:r>
          </a:p>
          <a:p>
            <a:pPr algn="just">
              <a:buNone/>
              <a:defRPr/>
            </a:pPr>
            <a:endParaRPr lang="en-US" sz="1800" dirty="0"/>
          </a:p>
          <a:p>
            <a:pPr algn="just">
              <a:defRPr/>
            </a:pPr>
            <a:endParaRPr lang="en-US" sz="1800" dirty="0"/>
          </a:p>
          <a:p>
            <a:endParaRPr lang="en-IN" dirty="0"/>
          </a:p>
        </p:txBody>
      </p:sp>
    </p:spTree>
    <p:extLst>
      <p:ext uri="{BB962C8B-B14F-4D97-AF65-F5344CB8AC3E}">
        <p14:creationId xmlns:p14="http://schemas.microsoft.com/office/powerpoint/2010/main" val="4999493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1981200" y="152400"/>
            <a:ext cx="8229600" cy="685800"/>
          </a:xfrm>
        </p:spPr>
        <p:txBody>
          <a:bodyPr>
            <a:normAutofit fontScale="90000"/>
          </a:bodyPr>
          <a:lstStyle/>
          <a:p>
            <a:pPr eaLnBrk="1" hangingPunct="1"/>
            <a:r>
              <a:rPr lang="en-US" b="1" dirty="0">
                <a:solidFill>
                  <a:schemeClr val="accent6">
                    <a:lumMod val="20000"/>
                    <a:lumOff val="80000"/>
                  </a:schemeClr>
                </a:solidFill>
                <a:latin typeface="Times New Roman" pitchFamily="18" charset="0"/>
                <a:cs typeface="Times New Roman" pitchFamily="18" charset="0"/>
              </a:rPr>
              <a:t>SOURCES AND OTHER TYPES OF WASTE</a:t>
            </a:r>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2788465913"/>
              </p:ext>
            </p:extLst>
          </p:nvPr>
        </p:nvGraphicFramePr>
        <p:xfrm>
          <a:off x="115409" y="838200"/>
          <a:ext cx="11896077" cy="5448266"/>
        </p:xfrm>
        <a:graphic>
          <a:graphicData uri="http://schemas.openxmlformats.org/drawingml/2006/table">
            <a:tbl>
              <a:tblPr firstRow="1" bandRow="1">
                <a:tableStyleId>{93296810-A885-4BE3-A3E7-6D5BEEA58F35}</a:tableStyleId>
              </a:tblPr>
              <a:tblGrid>
                <a:gridCol w="3965359">
                  <a:extLst>
                    <a:ext uri="{9D8B030D-6E8A-4147-A177-3AD203B41FA5}">
                      <a16:colId xmlns:a16="http://schemas.microsoft.com/office/drawing/2014/main" val="20000"/>
                    </a:ext>
                  </a:extLst>
                </a:gridCol>
                <a:gridCol w="3965359">
                  <a:extLst>
                    <a:ext uri="{9D8B030D-6E8A-4147-A177-3AD203B41FA5}">
                      <a16:colId xmlns:a16="http://schemas.microsoft.com/office/drawing/2014/main" val="20001"/>
                    </a:ext>
                  </a:extLst>
                </a:gridCol>
                <a:gridCol w="3965359">
                  <a:extLst>
                    <a:ext uri="{9D8B030D-6E8A-4147-A177-3AD203B41FA5}">
                      <a16:colId xmlns:a16="http://schemas.microsoft.com/office/drawing/2014/main" val="20002"/>
                    </a:ext>
                  </a:extLst>
                </a:gridCol>
              </a:tblGrid>
              <a:tr h="614519">
                <a:tc>
                  <a:txBody>
                    <a:bodyPr/>
                    <a:lstStyle/>
                    <a:p>
                      <a:pPr marL="0" marR="0" algn="ctr">
                        <a:lnSpc>
                          <a:spcPct val="115000"/>
                        </a:lnSpc>
                        <a:spcBef>
                          <a:spcPts val="0"/>
                        </a:spcBef>
                        <a:spcAft>
                          <a:spcPts val="1000"/>
                        </a:spcAft>
                      </a:pPr>
                      <a:r>
                        <a:rPr lang="en-US" sz="2000" dirty="0"/>
                        <a:t>Source</a:t>
                      </a:r>
                      <a:endParaRPr lang="en-US" sz="2000" dirty="0">
                        <a:latin typeface="Times New Roman" pitchFamily="18" charset="0"/>
                        <a:ea typeface="Calibri"/>
                        <a:cs typeface="Times New Roman" pitchFamily="18" charset="0"/>
                      </a:endParaRPr>
                    </a:p>
                  </a:txBody>
                  <a:tcPr marL="68580" marR="68580" marT="0" marB="0"/>
                </a:tc>
                <a:tc>
                  <a:txBody>
                    <a:bodyPr/>
                    <a:lstStyle/>
                    <a:p>
                      <a:pPr marL="0" marR="0" algn="ctr">
                        <a:lnSpc>
                          <a:spcPct val="115000"/>
                        </a:lnSpc>
                        <a:spcBef>
                          <a:spcPts val="0"/>
                        </a:spcBef>
                        <a:spcAft>
                          <a:spcPts val="1000"/>
                        </a:spcAft>
                      </a:pPr>
                      <a:r>
                        <a:rPr lang="en-US" sz="2000" dirty="0"/>
                        <a:t>Typical Waste Generators</a:t>
                      </a:r>
                      <a:endParaRPr lang="en-US" sz="2000" dirty="0">
                        <a:latin typeface="Times New Roman" pitchFamily="18" charset="0"/>
                        <a:ea typeface="Calibri"/>
                        <a:cs typeface="Times New Roman" pitchFamily="18" charset="0"/>
                      </a:endParaRPr>
                    </a:p>
                  </a:txBody>
                  <a:tcPr marL="68580" marR="68580" marT="0" marB="0"/>
                </a:tc>
                <a:tc>
                  <a:txBody>
                    <a:bodyPr/>
                    <a:lstStyle/>
                    <a:p>
                      <a:pPr marL="0" marR="0" algn="ctr">
                        <a:lnSpc>
                          <a:spcPct val="115000"/>
                        </a:lnSpc>
                        <a:spcBef>
                          <a:spcPts val="0"/>
                        </a:spcBef>
                        <a:spcAft>
                          <a:spcPts val="1000"/>
                        </a:spcAft>
                      </a:pPr>
                      <a:r>
                        <a:rPr lang="en-US" sz="2000" dirty="0"/>
                        <a:t>Types of solid wastes</a:t>
                      </a:r>
                      <a:endParaRPr lang="en-US" sz="2000" dirty="0">
                        <a:latin typeface="Times New Roman" pitchFamily="18" charset="0"/>
                        <a:ea typeface="Calibri"/>
                        <a:cs typeface="Times New Roman" pitchFamily="18" charset="0"/>
                      </a:endParaRPr>
                    </a:p>
                  </a:txBody>
                  <a:tcPr marL="68580" marR="68580" marT="0" marB="0"/>
                </a:tc>
                <a:extLst>
                  <a:ext uri="{0D108BD9-81ED-4DB2-BD59-A6C34878D82A}">
                    <a16:rowId xmlns:a16="http://schemas.microsoft.com/office/drawing/2014/main" val="10000"/>
                  </a:ext>
                </a:extLst>
              </a:tr>
              <a:tr h="4696194">
                <a:tc>
                  <a:txBody>
                    <a:bodyPr/>
                    <a:lstStyle/>
                    <a:p>
                      <a:pPr marL="0" marR="0" algn="just">
                        <a:lnSpc>
                          <a:spcPct val="115000"/>
                        </a:lnSpc>
                        <a:spcBef>
                          <a:spcPts val="0"/>
                        </a:spcBef>
                        <a:spcAft>
                          <a:spcPts val="1000"/>
                        </a:spcAft>
                      </a:pPr>
                      <a:endParaRPr lang="en-US" sz="1800" dirty="0">
                        <a:latin typeface="Times New Roman" pitchFamily="18" charset="0"/>
                        <a:cs typeface="Times New Roman" pitchFamily="18" charset="0"/>
                      </a:endParaRPr>
                    </a:p>
                    <a:p>
                      <a:pPr marL="0" marR="0" algn="just">
                        <a:lnSpc>
                          <a:spcPct val="115000"/>
                        </a:lnSpc>
                        <a:spcBef>
                          <a:spcPts val="0"/>
                        </a:spcBef>
                        <a:spcAft>
                          <a:spcPts val="1000"/>
                        </a:spcAft>
                      </a:pPr>
                      <a:r>
                        <a:rPr lang="en-US" sz="1800" dirty="0">
                          <a:latin typeface="Times New Roman" pitchFamily="18" charset="0"/>
                          <a:cs typeface="Times New Roman" pitchFamily="18" charset="0"/>
                        </a:rPr>
                        <a:t>1:Residential</a:t>
                      </a:r>
                      <a:endParaRPr lang="en-US" sz="1800" dirty="0">
                        <a:latin typeface="Times New Roman" pitchFamily="18" charset="0"/>
                        <a:ea typeface="Calibri"/>
                        <a:cs typeface="Times New Roman" pitchFamily="18" charset="0"/>
                      </a:endParaRPr>
                    </a:p>
                  </a:txBody>
                  <a:tcPr marL="68580" marR="68580" marT="0" marB="0"/>
                </a:tc>
                <a:tc>
                  <a:txBody>
                    <a:bodyPr/>
                    <a:lstStyle/>
                    <a:p>
                      <a:pPr marL="0" marR="0" algn="just">
                        <a:lnSpc>
                          <a:spcPct val="115000"/>
                        </a:lnSpc>
                        <a:spcBef>
                          <a:spcPts val="0"/>
                        </a:spcBef>
                        <a:spcAft>
                          <a:spcPts val="1000"/>
                        </a:spcAft>
                      </a:pPr>
                      <a:endParaRPr lang="en-US" sz="1800" dirty="0">
                        <a:latin typeface="Times New Roman" pitchFamily="18" charset="0"/>
                        <a:cs typeface="Times New Roman" pitchFamily="18" charset="0"/>
                      </a:endParaRPr>
                    </a:p>
                    <a:p>
                      <a:pPr marL="0" marR="0" algn="just">
                        <a:lnSpc>
                          <a:spcPct val="115000"/>
                        </a:lnSpc>
                        <a:spcBef>
                          <a:spcPts val="0"/>
                        </a:spcBef>
                        <a:spcAft>
                          <a:spcPts val="1000"/>
                        </a:spcAft>
                      </a:pPr>
                      <a:r>
                        <a:rPr lang="en-US" sz="1800" dirty="0">
                          <a:latin typeface="Times New Roman" pitchFamily="18" charset="0"/>
                          <a:cs typeface="Times New Roman" pitchFamily="18" charset="0"/>
                        </a:rPr>
                        <a:t>Single and multifamily dwellings</a:t>
                      </a:r>
                      <a:endParaRPr lang="en-US" sz="1800" dirty="0">
                        <a:latin typeface="Times New Roman" pitchFamily="18" charset="0"/>
                        <a:ea typeface="Calibri"/>
                        <a:cs typeface="Times New Roman" pitchFamily="18" charset="0"/>
                      </a:endParaRPr>
                    </a:p>
                  </a:txBody>
                  <a:tcPr marL="68580" marR="68580" marT="0" marB="0"/>
                </a:tc>
                <a:tc>
                  <a:txBody>
                    <a:bodyPr/>
                    <a:lstStyle/>
                    <a:p>
                      <a:pPr marL="342900" marR="0" lvl="0" indent="-342900" algn="just" rtl="0">
                        <a:lnSpc>
                          <a:spcPct val="115000"/>
                        </a:lnSpc>
                        <a:spcBef>
                          <a:spcPts val="0"/>
                        </a:spcBef>
                        <a:spcAft>
                          <a:spcPts val="0"/>
                        </a:spcAft>
                        <a:buFont typeface="Wingdings"/>
                        <a:buChar char=""/>
                      </a:pPr>
                      <a:r>
                        <a:rPr lang="en-US" sz="1800" dirty="0">
                          <a:latin typeface="Times New Roman" pitchFamily="18" charset="0"/>
                          <a:cs typeface="Times New Roman" pitchFamily="18" charset="0"/>
                        </a:rPr>
                        <a:t>Food wastes</a:t>
                      </a:r>
                    </a:p>
                    <a:p>
                      <a:pPr marL="342900" marR="0" lvl="0" indent="-342900" algn="just">
                        <a:lnSpc>
                          <a:spcPct val="115000"/>
                        </a:lnSpc>
                        <a:spcBef>
                          <a:spcPts val="0"/>
                        </a:spcBef>
                        <a:spcAft>
                          <a:spcPts val="0"/>
                        </a:spcAft>
                        <a:buFont typeface="Wingdings"/>
                        <a:buChar char=""/>
                      </a:pPr>
                      <a:r>
                        <a:rPr lang="en-US" sz="1800" dirty="0">
                          <a:latin typeface="Times New Roman" pitchFamily="18" charset="0"/>
                          <a:cs typeface="Times New Roman" pitchFamily="18" charset="0"/>
                        </a:rPr>
                        <a:t>Paper</a:t>
                      </a:r>
                    </a:p>
                    <a:p>
                      <a:pPr marL="342900" marR="0" lvl="0" indent="-342900" algn="just">
                        <a:lnSpc>
                          <a:spcPct val="115000"/>
                        </a:lnSpc>
                        <a:spcBef>
                          <a:spcPts val="0"/>
                        </a:spcBef>
                        <a:spcAft>
                          <a:spcPts val="0"/>
                        </a:spcAft>
                        <a:buFont typeface="Wingdings"/>
                        <a:buChar char=""/>
                      </a:pPr>
                      <a:r>
                        <a:rPr lang="en-US" sz="1800" dirty="0">
                          <a:latin typeface="Times New Roman" pitchFamily="18" charset="0"/>
                          <a:cs typeface="Times New Roman" pitchFamily="18" charset="0"/>
                        </a:rPr>
                        <a:t>Cardboard</a:t>
                      </a:r>
                    </a:p>
                    <a:p>
                      <a:pPr marL="342900" marR="0" lvl="0" indent="-342900" algn="just">
                        <a:lnSpc>
                          <a:spcPct val="115000"/>
                        </a:lnSpc>
                        <a:spcBef>
                          <a:spcPts val="0"/>
                        </a:spcBef>
                        <a:spcAft>
                          <a:spcPts val="0"/>
                        </a:spcAft>
                        <a:buFont typeface="Wingdings"/>
                        <a:buChar char=""/>
                      </a:pPr>
                      <a:r>
                        <a:rPr lang="en-US" sz="1800" dirty="0">
                          <a:latin typeface="Times New Roman" pitchFamily="18" charset="0"/>
                          <a:cs typeface="Times New Roman" pitchFamily="18" charset="0"/>
                        </a:rPr>
                        <a:t>Plastics</a:t>
                      </a:r>
                    </a:p>
                    <a:p>
                      <a:pPr marL="342900" marR="0" lvl="0" indent="-342900" algn="just">
                        <a:lnSpc>
                          <a:spcPct val="115000"/>
                        </a:lnSpc>
                        <a:spcBef>
                          <a:spcPts val="0"/>
                        </a:spcBef>
                        <a:spcAft>
                          <a:spcPts val="0"/>
                        </a:spcAft>
                        <a:buFont typeface="Wingdings"/>
                        <a:buChar char=""/>
                      </a:pPr>
                      <a:r>
                        <a:rPr lang="en-US" sz="1800" dirty="0">
                          <a:latin typeface="Times New Roman" pitchFamily="18" charset="0"/>
                          <a:cs typeface="Times New Roman" pitchFamily="18" charset="0"/>
                        </a:rPr>
                        <a:t>Textiles</a:t>
                      </a:r>
                    </a:p>
                    <a:p>
                      <a:pPr marL="342900" marR="0" lvl="0" indent="-342900" algn="just">
                        <a:lnSpc>
                          <a:spcPct val="115000"/>
                        </a:lnSpc>
                        <a:spcBef>
                          <a:spcPts val="0"/>
                        </a:spcBef>
                        <a:spcAft>
                          <a:spcPts val="0"/>
                        </a:spcAft>
                        <a:buFont typeface="Wingdings"/>
                        <a:buChar char=""/>
                      </a:pPr>
                      <a:r>
                        <a:rPr lang="en-US" sz="1800" dirty="0">
                          <a:latin typeface="Times New Roman" pitchFamily="18" charset="0"/>
                          <a:cs typeface="Times New Roman" pitchFamily="18" charset="0"/>
                        </a:rPr>
                        <a:t>Leather</a:t>
                      </a:r>
                    </a:p>
                    <a:p>
                      <a:pPr marL="342900" marR="0" lvl="0" indent="-342900" algn="just">
                        <a:lnSpc>
                          <a:spcPct val="115000"/>
                        </a:lnSpc>
                        <a:spcBef>
                          <a:spcPts val="0"/>
                        </a:spcBef>
                        <a:spcAft>
                          <a:spcPts val="0"/>
                        </a:spcAft>
                        <a:buFont typeface="Wingdings"/>
                        <a:buChar char=""/>
                      </a:pPr>
                      <a:r>
                        <a:rPr lang="en-US" sz="1800" dirty="0">
                          <a:latin typeface="Times New Roman" pitchFamily="18" charset="0"/>
                          <a:cs typeface="Times New Roman" pitchFamily="18" charset="0"/>
                        </a:rPr>
                        <a:t>Yard wastes</a:t>
                      </a:r>
                    </a:p>
                    <a:p>
                      <a:pPr marL="342900" marR="0" lvl="0" indent="-342900" algn="just">
                        <a:lnSpc>
                          <a:spcPct val="115000"/>
                        </a:lnSpc>
                        <a:spcBef>
                          <a:spcPts val="0"/>
                        </a:spcBef>
                        <a:spcAft>
                          <a:spcPts val="0"/>
                        </a:spcAft>
                        <a:buFont typeface="Wingdings"/>
                        <a:buChar char=""/>
                      </a:pPr>
                      <a:r>
                        <a:rPr lang="en-US" sz="1800" dirty="0">
                          <a:latin typeface="Times New Roman" pitchFamily="18" charset="0"/>
                          <a:cs typeface="Times New Roman" pitchFamily="18" charset="0"/>
                        </a:rPr>
                        <a:t>Wood </a:t>
                      </a:r>
                    </a:p>
                    <a:p>
                      <a:pPr marL="342900" marR="0" lvl="0" indent="-342900" algn="just">
                        <a:lnSpc>
                          <a:spcPct val="115000"/>
                        </a:lnSpc>
                        <a:spcBef>
                          <a:spcPts val="0"/>
                        </a:spcBef>
                        <a:spcAft>
                          <a:spcPts val="0"/>
                        </a:spcAft>
                        <a:buFont typeface="Wingdings"/>
                        <a:buChar char=""/>
                      </a:pPr>
                      <a:r>
                        <a:rPr lang="en-US" sz="1800" dirty="0">
                          <a:latin typeface="Times New Roman" pitchFamily="18" charset="0"/>
                          <a:cs typeface="Times New Roman" pitchFamily="18" charset="0"/>
                        </a:rPr>
                        <a:t>Glass </a:t>
                      </a:r>
                    </a:p>
                    <a:p>
                      <a:pPr marL="342900" marR="0" lvl="0" indent="-342900" algn="just">
                        <a:lnSpc>
                          <a:spcPct val="115000"/>
                        </a:lnSpc>
                        <a:spcBef>
                          <a:spcPts val="0"/>
                        </a:spcBef>
                        <a:spcAft>
                          <a:spcPts val="0"/>
                        </a:spcAft>
                        <a:buFont typeface="Wingdings"/>
                        <a:buChar char=""/>
                      </a:pPr>
                      <a:r>
                        <a:rPr lang="en-US" sz="1800" dirty="0">
                          <a:latin typeface="Times New Roman" pitchFamily="18" charset="0"/>
                          <a:cs typeface="Times New Roman" pitchFamily="18" charset="0"/>
                        </a:rPr>
                        <a:t>Metals </a:t>
                      </a:r>
                    </a:p>
                    <a:p>
                      <a:pPr marL="342900" marR="0" lvl="0" indent="-342900" algn="just">
                        <a:lnSpc>
                          <a:spcPct val="115000"/>
                        </a:lnSpc>
                        <a:spcBef>
                          <a:spcPts val="0"/>
                        </a:spcBef>
                        <a:spcAft>
                          <a:spcPts val="0"/>
                        </a:spcAft>
                        <a:buFont typeface="Wingdings"/>
                        <a:buChar char=""/>
                      </a:pPr>
                      <a:r>
                        <a:rPr lang="en-US" sz="1800" dirty="0">
                          <a:latin typeface="Times New Roman" pitchFamily="18" charset="0"/>
                          <a:cs typeface="Times New Roman" pitchFamily="18" charset="0"/>
                        </a:rPr>
                        <a:t>Ashes </a:t>
                      </a:r>
                    </a:p>
                    <a:p>
                      <a:pPr marL="342900" marR="0" lvl="0" indent="-342900" algn="just">
                        <a:lnSpc>
                          <a:spcPct val="115000"/>
                        </a:lnSpc>
                        <a:spcBef>
                          <a:spcPts val="0"/>
                        </a:spcBef>
                        <a:spcAft>
                          <a:spcPts val="1000"/>
                        </a:spcAft>
                        <a:buFont typeface="Wingdings"/>
                        <a:buChar char=""/>
                      </a:pPr>
                      <a:r>
                        <a:rPr lang="en-US" sz="1800" dirty="0">
                          <a:latin typeface="Times New Roman" pitchFamily="18" charset="0"/>
                          <a:cs typeface="Times New Roman" pitchFamily="18" charset="0"/>
                        </a:rPr>
                        <a:t>Special wastes</a:t>
                      </a:r>
                    </a:p>
                    <a:p>
                      <a:pPr marL="0" marR="0" algn="just">
                        <a:lnSpc>
                          <a:spcPct val="115000"/>
                        </a:lnSpc>
                        <a:spcBef>
                          <a:spcPts val="0"/>
                        </a:spcBef>
                        <a:spcAft>
                          <a:spcPts val="1000"/>
                        </a:spcAft>
                      </a:pPr>
                      <a:r>
                        <a:rPr lang="en-US" sz="1800" dirty="0">
                          <a:latin typeface="Times New Roman" pitchFamily="18" charset="0"/>
                          <a:cs typeface="Times New Roman" pitchFamily="18" charset="0"/>
                        </a:rPr>
                        <a:t>(</a:t>
                      </a:r>
                      <a:r>
                        <a:rPr lang="en-US" sz="1800" dirty="0" err="1">
                          <a:latin typeface="Times New Roman" pitchFamily="18" charset="0"/>
                          <a:cs typeface="Times New Roman" pitchFamily="18" charset="0"/>
                        </a:rPr>
                        <a:t>e.g</a:t>
                      </a:r>
                      <a:r>
                        <a:rPr lang="en-US" sz="1800" dirty="0">
                          <a:latin typeface="Times New Roman" pitchFamily="18" charset="0"/>
                          <a:cs typeface="Times New Roman" pitchFamily="18" charset="0"/>
                        </a:rPr>
                        <a:t> bulky items, consumer electronics, white goods, batteries, oil, tires), and household hazardous wastes.)</a:t>
                      </a:r>
                      <a:endParaRPr lang="en-US" sz="1800" dirty="0">
                        <a:latin typeface="Times New Roman" pitchFamily="18" charset="0"/>
                        <a:ea typeface="Calibri"/>
                        <a:cs typeface="Times New Roman" pitchFamily="18" charset="0"/>
                      </a:endParaRPr>
                    </a:p>
                  </a:txBody>
                  <a:tcPr marL="68580" marR="68580" marT="0" marB="0"/>
                </a:tc>
                <a:extLst>
                  <a:ext uri="{0D108BD9-81ED-4DB2-BD59-A6C34878D82A}">
                    <a16:rowId xmlns:a16="http://schemas.microsoft.com/office/drawing/2014/main" val="10001"/>
                  </a:ext>
                </a:extLst>
              </a:tr>
            </a:tbl>
          </a:graphicData>
        </a:graphic>
      </p:graphicFrame>
      <p:sp>
        <p:nvSpPr>
          <p:cNvPr id="5" name="Footer Placeholder 4"/>
          <p:cNvSpPr>
            <a:spLocks noGrp="1"/>
          </p:cNvSpPr>
          <p:nvPr>
            <p:ph type="ftr" sz="quarter" idx="11"/>
          </p:nvPr>
        </p:nvSpPr>
        <p:spPr/>
        <p:txBody>
          <a:bodyPr/>
          <a:lstStyle/>
          <a:p>
            <a:pPr>
              <a:defRPr/>
            </a:pP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sz="quarter" idx="1"/>
            <p:extLst>
              <p:ext uri="{D42A27DB-BD31-4B8C-83A1-F6EECF244321}">
                <p14:modId xmlns:p14="http://schemas.microsoft.com/office/powerpoint/2010/main" val="2210282630"/>
              </p:ext>
            </p:extLst>
          </p:nvPr>
        </p:nvGraphicFramePr>
        <p:xfrm>
          <a:off x="292962" y="1"/>
          <a:ext cx="11487705" cy="6857999"/>
        </p:xfrm>
        <a:graphic>
          <a:graphicData uri="http://schemas.openxmlformats.org/drawingml/2006/table">
            <a:tbl>
              <a:tblPr firstRow="1" bandRow="1">
                <a:tableStyleId>{93296810-A885-4BE3-A3E7-6D5BEEA58F35}</a:tableStyleId>
              </a:tblPr>
              <a:tblGrid>
                <a:gridCol w="3829235">
                  <a:extLst>
                    <a:ext uri="{9D8B030D-6E8A-4147-A177-3AD203B41FA5}">
                      <a16:colId xmlns:a16="http://schemas.microsoft.com/office/drawing/2014/main" val="20000"/>
                    </a:ext>
                  </a:extLst>
                </a:gridCol>
                <a:gridCol w="3829235">
                  <a:extLst>
                    <a:ext uri="{9D8B030D-6E8A-4147-A177-3AD203B41FA5}">
                      <a16:colId xmlns:a16="http://schemas.microsoft.com/office/drawing/2014/main" val="20001"/>
                    </a:ext>
                  </a:extLst>
                </a:gridCol>
                <a:gridCol w="3829235">
                  <a:extLst>
                    <a:ext uri="{9D8B030D-6E8A-4147-A177-3AD203B41FA5}">
                      <a16:colId xmlns:a16="http://schemas.microsoft.com/office/drawing/2014/main" val="20002"/>
                    </a:ext>
                  </a:extLst>
                </a:gridCol>
              </a:tblGrid>
              <a:tr h="2537385">
                <a:tc>
                  <a:txBody>
                    <a:bodyPr/>
                    <a:lstStyle/>
                    <a:p>
                      <a:pPr marL="0" marR="0" algn="l">
                        <a:lnSpc>
                          <a:spcPct val="115000"/>
                        </a:lnSpc>
                        <a:spcBef>
                          <a:spcPts val="0"/>
                        </a:spcBef>
                        <a:spcAft>
                          <a:spcPts val="1000"/>
                        </a:spcAft>
                      </a:pPr>
                      <a:endParaRPr lang="en-US" sz="1800" b="0" dirty="0">
                        <a:solidFill>
                          <a:schemeClr val="tx1"/>
                        </a:solidFill>
                        <a:latin typeface="Times New Roman" pitchFamily="18" charset="0"/>
                        <a:ea typeface="Calibri"/>
                        <a:cs typeface="Times New Roman" pitchFamily="18" charset="0"/>
                      </a:endParaRPr>
                    </a:p>
                    <a:p>
                      <a:pPr marL="0" marR="0" algn="l">
                        <a:lnSpc>
                          <a:spcPct val="115000"/>
                        </a:lnSpc>
                        <a:spcBef>
                          <a:spcPts val="0"/>
                        </a:spcBef>
                        <a:spcAft>
                          <a:spcPts val="1000"/>
                        </a:spcAft>
                      </a:pPr>
                      <a:r>
                        <a:rPr lang="en-US" sz="1800" b="0" dirty="0">
                          <a:solidFill>
                            <a:schemeClr val="tx1"/>
                          </a:solidFill>
                          <a:latin typeface="Times New Roman" pitchFamily="18" charset="0"/>
                          <a:ea typeface="Calibri"/>
                          <a:cs typeface="Times New Roman" pitchFamily="18" charset="0"/>
                        </a:rPr>
                        <a:t>2:</a:t>
                      </a:r>
                      <a:r>
                        <a:rPr lang="en-US" sz="1800" b="0" baseline="0" dirty="0">
                          <a:solidFill>
                            <a:schemeClr val="tx1"/>
                          </a:solidFill>
                          <a:latin typeface="Times New Roman" pitchFamily="18" charset="0"/>
                          <a:ea typeface="Calibri"/>
                          <a:cs typeface="Times New Roman" pitchFamily="18" charset="0"/>
                        </a:rPr>
                        <a:t> </a:t>
                      </a:r>
                      <a:r>
                        <a:rPr lang="en-US" sz="1800" b="0" dirty="0">
                          <a:solidFill>
                            <a:schemeClr val="tx1"/>
                          </a:solidFill>
                          <a:latin typeface="Times New Roman" pitchFamily="18" charset="0"/>
                          <a:ea typeface="Calibri"/>
                          <a:cs typeface="Times New Roman" pitchFamily="18" charset="0"/>
                        </a:rPr>
                        <a:t>Industrial</a:t>
                      </a:r>
                    </a:p>
                  </a:txBody>
                  <a:tcPr marL="68580" marR="68580" marT="0" marB="0"/>
                </a:tc>
                <a:tc>
                  <a:txBody>
                    <a:bodyPr/>
                    <a:lstStyle/>
                    <a:p>
                      <a:pPr marL="0" marR="0" algn="l">
                        <a:lnSpc>
                          <a:spcPct val="115000"/>
                        </a:lnSpc>
                        <a:spcBef>
                          <a:spcPts val="0"/>
                        </a:spcBef>
                        <a:spcAft>
                          <a:spcPts val="1000"/>
                        </a:spcAft>
                      </a:pPr>
                      <a:endParaRPr lang="en-US" sz="1800" b="0" dirty="0">
                        <a:solidFill>
                          <a:schemeClr val="tx1"/>
                        </a:solidFill>
                        <a:latin typeface="Times New Roman" pitchFamily="18" charset="0"/>
                        <a:ea typeface="Calibri"/>
                        <a:cs typeface="Times New Roman" pitchFamily="18" charset="0"/>
                      </a:endParaRPr>
                    </a:p>
                    <a:p>
                      <a:pPr marL="0" marR="0" algn="l">
                        <a:lnSpc>
                          <a:spcPct val="115000"/>
                        </a:lnSpc>
                        <a:spcBef>
                          <a:spcPts val="0"/>
                        </a:spcBef>
                        <a:spcAft>
                          <a:spcPts val="1000"/>
                        </a:spcAft>
                      </a:pPr>
                      <a:r>
                        <a:rPr lang="en-US" sz="1800" b="0" dirty="0">
                          <a:solidFill>
                            <a:schemeClr val="tx1"/>
                          </a:solidFill>
                          <a:latin typeface="Times New Roman" pitchFamily="18" charset="0"/>
                          <a:ea typeface="Calibri"/>
                          <a:cs typeface="Times New Roman" pitchFamily="18" charset="0"/>
                        </a:rPr>
                        <a:t>Light and heavy manufacturing, fabrication, construction sites, power and chemical plants.</a:t>
                      </a:r>
                    </a:p>
                  </a:txBody>
                  <a:tcPr marL="68580" marR="68580" marT="0" marB="0"/>
                </a:tc>
                <a:tc>
                  <a:txBody>
                    <a:bodyPr/>
                    <a:lstStyle/>
                    <a:p>
                      <a:pPr marL="342900" marR="0" lvl="0" indent="-342900" algn="l" rtl="0">
                        <a:lnSpc>
                          <a:spcPct val="115000"/>
                        </a:lnSpc>
                        <a:spcBef>
                          <a:spcPts val="0"/>
                        </a:spcBef>
                        <a:spcAft>
                          <a:spcPts val="0"/>
                        </a:spcAft>
                        <a:buFont typeface="Wingdings"/>
                        <a:buChar char=""/>
                      </a:pPr>
                      <a:r>
                        <a:rPr lang="en-US" sz="1800" b="0" dirty="0">
                          <a:solidFill>
                            <a:schemeClr val="tx1"/>
                          </a:solidFill>
                          <a:latin typeface="Times New Roman" pitchFamily="18" charset="0"/>
                          <a:ea typeface="Calibri"/>
                          <a:cs typeface="Times New Roman" pitchFamily="18" charset="0"/>
                        </a:rPr>
                        <a:t>Housekeeping wastes</a:t>
                      </a:r>
                    </a:p>
                    <a:p>
                      <a:pPr marL="342900" marR="0" lvl="0" indent="-342900" algn="l">
                        <a:lnSpc>
                          <a:spcPct val="115000"/>
                        </a:lnSpc>
                        <a:spcBef>
                          <a:spcPts val="0"/>
                        </a:spcBef>
                        <a:spcAft>
                          <a:spcPts val="0"/>
                        </a:spcAft>
                        <a:buFont typeface="Wingdings"/>
                        <a:buChar char=""/>
                      </a:pPr>
                      <a:r>
                        <a:rPr lang="en-US" sz="1800" b="0" dirty="0">
                          <a:solidFill>
                            <a:schemeClr val="tx1"/>
                          </a:solidFill>
                          <a:latin typeface="Times New Roman" pitchFamily="18" charset="0"/>
                          <a:ea typeface="Calibri"/>
                          <a:cs typeface="Times New Roman" pitchFamily="18" charset="0"/>
                        </a:rPr>
                        <a:t>Packaging </a:t>
                      </a:r>
                    </a:p>
                    <a:p>
                      <a:pPr marL="342900" marR="0" lvl="0" indent="-342900" algn="l">
                        <a:lnSpc>
                          <a:spcPct val="115000"/>
                        </a:lnSpc>
                        <a:spcBef>
                          <a:spcPts val="0"/>
                        </a:spcBef>
                        <a:spcAft>
                          <a:spcPts val="0"/>
                        </a:spcAft>
                        <a:buFont typeface="Wingdings"/>
                        <a:buChar char=""/>
                      </a:pPr>
                      <a:r>
                        <a:rPr lang="en-US" sz="1800" b="0" dirty="0">
                          <a:solidFill>
                            <a:schemeClr val="tx1"/>
                          </a:solidFill>
                          <a:latin typeface="Times New Roman" pitchFamily="18" charset="0"/>
                          <a:ea typeface="Calibri"/>
                          <a:cs typeface="Times New Roman" pitchFamily="18" charset="0"/>
                        </a:rPr>
                        <a:t>Food wastes</a:t>
                      </a:r>
                    </a:p>
                    <a:p>
                      <a:pPr marL="342900" marR="0" lvl="0" indent="-342900" algn="l">
                        <a:lnSpc>
                          <a:spcPct val="115000"/>
                        </a:lnSpc>
                        <a:spcBef>
                          <a:spcPts val="0"/>
                        </a:spcBef>
                        <a:spcAft>
                          <a:spcPts val="0"/>
                        </a:spcAft>
                        <a:buFont typeface="Wingdings"/>
                        <a:buChar char=""/>
                      </a:pPr>
                      <a:r>
                        <a:rPr lang="en-US" sz="1800" b="0" dirty="0">
                          <a:solidFill>
                            <a:schemeClr val="tx1"/>
                          </a:solidFill>
                          <a:latin typeface="Times New Roman" pitchFamily="18" charset="0"/>
                          <a:ea typeface="Calibri"/>
                          <a:cs typeface="Times New Roman" pitchFamily="18" charset="0"/>
                        </a:rPr>
                        <a:t>Construction and demolition materials</a:t>
                      </a:r>
                    </a:p>
                    <a:p>
                      <a:pPr marL="342900" marR="0" lvl="0" indent="-342900" algn="l">
                        <a:lnSpc>
                          <a:spcPct val="115000"/>
                        </a:lnSpc>
                        <a:spcBef>
                          <a:spcPts val="0"/>
                        </a:spcBef>
                        <a:spcAft>
                          <a:spcPts val="0"/>
                        </a:spcAft>
                        <a:buFont typeface="Wingdings"/>
                        <a:buChar char=""/>
                      </a:pPr>
                      <a:r>
                        <a:rPr lang="en-US" sz="1800" b="0" dirty="0">
                          <a:solidFill>
                            <a:schemeClr val="tx1"/>
                          </a:solidFill>
                          <a:latin typeface="Times New Roman" pitchFamily="18" charset="0"/>
                          <a:ea typeface="Calibri"/>
                          <a:cs typeface="Times New Roman" pitchFamily="18" charset="0"/>
                        </a:rPr>
                        <a:t>Hazardous wastes </a:t>
                      </a:r>
                    </a:p>
                    <a:p>
                      <a:pPr marL="342900" marR="0" lvl="0" indent="-342900" algn="l">
                        <a:lnSpc>
                          <a:spcPct val="115000"/>
                        </a:lnSpc>
                        <a:spcBef>
                          <a:spcPts val="0"/>
                        </a:spcBef>
                        <a:spcAft>
                          <a:spcPts val="0"/>
                        </a:spcAft>
                        <a:buFont typeface="Wingdings"/>
                        <a:buChar char=""/>
                      </a:pPr>
                      <a:r>
                        <a:rPr lang="en-US" sz="1800" b="0" dirty="0">
                          <a:solidFill>
                            <a:schemeClr val="tx1"/>
                          </a:solidFill>
                          <a:latin typeface="Times New Roman" pitchFamily="18" charset="0"/>
                          <a:ea typeface="Calibri"/>
                          <a:cs typeface="Times New Roman" pitchFamily="18" charset="0"/>
                        </a:rPr>
                        <a:t>Ashes </a:t>
                      </a:r>
                    </a:p>
                    <a:p>
                      <a:pPr marL="342900" marR="0" lvl="0" indent="-342900" algn="l">
                        <a:lnSpc>
                          <a:spcPct val="115000"/>
                        </a:lnSpc>
                        <a:spcBef>
                          <a:spcPts val="0"/>
                        </a:spcBef>
                        <a:spcAft>
                          <a:spcPts val="1000"/>
                        </a:spcAft>
                        <a:buFont typeface="Wingdings"/>
                        <a:buChar char=""/>
                      </a:pPr>
                      <a:r>
                        <a:rPr lang="en-US" sz="1800" b="0" dirty="0">
                          <a:solidFill>
                            <a:schemeClr val="tx1"/>
                          </a:solidFill>
                          <a:latin typeface="Times New Roman" pitchFamily="18" charset="0"/>
                          <a:ea typeface="Calibri"/>
                          <a:cs typeface="Times New Roman" pitchFamily="18" charset="0"/>
                        </a:rPr>
                        <a:t>Special wastes.</a:t>
                      </a:r>
                    </a:p>
                  </a:txBody>
                  <a:tcPr marL="68580" marR="68580" marT="0" marB="0"/>
                </a:tc>
                <a:extLst>
                  <a:ext uri="{0D108BD9-81ED-4DB2-BD59-A6C34878D82A}">
                    <a16:rowId xmlns:a16="http://schemas.microsoft.com/office/drawing/2014/main" val="10000"/>
                  </a:ext>
                </a:extLst>
              </a:tr>
              <a:tr h="2857766">
                <a:tc>
                  <a:txBody>
                    <a:bodyPr/>
                    <a:lstStyle/>
                    <a:p>
                      <a:pPr marL="0" marR="0" algn="just">
                        <a:lnSpc>
                          <a:spcPct val="115000"/>
                        </a:lnSpc>
                        <a:spcBef>
                          <a:spcPts val="0"/>
                        </a:spcBef>
                        <a:spcAft>
                          <a:spcPts val="1000"/>
                        </a:spcAft>
                      </a:pPr>
                      <a:endParaRPr lang="en-US" sz="1800" dirty="0">
                        <a:latin typeface="Times New Roman" pitchFamily="18" charset="0"/>
                        <a:ea typeface="Calibri"/>
                        <a:cs typeface="Times New Roman" pitchFamily="18" charset="0"/>
                      </a:endParaRPr>
                    </a:p>
                    <a:p>
                      <a:pPr marL="0" marR="0" algn="just">
                        <a:lnSpc>
                          <a:spcPct val="115000"/>
                        </a:lnSpc>
                        <a:spcBef>
                          <a:spcPts val="0"/>
                        </a:spcBef>
                        <a:spcAft>
                          <a:spcPts val="1000"/>
                        </a:spcAft>
                      </a:pPr>
                      <a:r>
                        <a:rPr lang="en-US" sz="1800" dirty="0">
                          <a:latin typeface="Times New Roman" pitchFamily="18" charset="0"/>
                          <a:ea typeface="Calibri"/>
                          <a:cs typeface="Times New Roman" pitchFamily="18" charset="0"/>
                        </a:rPr>
                        <a:t>3:Commercial</a:t>
                      </a:r>
                    </a:p>
                  </a:txBody>
                  <a:tcPr marL="68580" marR="68580" marT="0" marB="0"/>
                </a:tc>
                <a:tc>
                  <a:txBody>
                    <a:bodyPr/>
                    <a:lstStyle/>
                    <a:p>
                      <a:pPr marL="0" marR="0" algn="just">
                        <a:lnSpc>
                          <a:spcPct val="115000"/>
                        </a:lnSpc>
                        <a:spcBef>
                          <a:spcPts val="0"/>
                        </a:spcBef>
                        <a:spcAft>
                          <a:spcPts val="1000"/>
                        </a:spcAft>
                      </a:pPr>
                      <a:endParaRPr lang="en-US" sz="1800" dirty="0">
                        <a:latin typeface="Times New Roman" pitchFamily="18" charset="0"/>
                        <a:ea typeface="Calibri"/>
                        <a:cs typeface="Times New Roman" pitchFamily="18" charset="0"/>
                      </a:endParaRPr>
                    </a:p>
                    <a:p>
                      <a:pPr marL="0" marR="0" algn="just">
                        <a:lnSpc>
                          <a:spcPct val="115000"/>
                        </a:lnSpc>
                        <a:spcBef>
                          <a:spcPts val="0"/>
                        </a:spcBef>
                        <a:spcAft>
                          <a:spcPts val="1000"/>
                        </a:spcAft>
                      </a:pPr>
                      <a:r>
                        <a:rPr lang="en-US" sz="1800" dirty="0">
                          <a:latin typeface="Times New Roman" pitchFamily="18" charset="0"/>
                          <a:ea typeface="Calibri"/>
                          <a:cs typeface="Times New Roman" pitchFamily="18" charset="0"/>
                        </a:rPr>
                        <a:t>Stores, hotels, restaurants, markets, office buildings, etc.</a:t>
                      </a:r>
                    </a:p>
                  </a:txBody>
                  <a:tcPr marL="68580" marR="68580" marT="0" marB="0"/>
                </a:tc>
                <a:tc>
                  <a:txBody>
                    <a:bodyPr/>
                    <a:lstStyle/>
                    <a:p>
                      <a:pPr marL="342900" marR="0" lvl="0" indent="-342900" algn="just" rtl="0">
                        <a:lnSpc>
                          <a:spcPct val="115000"/>
                        </a:lnSpc>
                        <a:spcBef>
                          <a:spcPts val="0"/>
                        </a:spcBef>
                        <a:spcAft>
                          <a:spcPts val="0"/>
                        </a:spcAft>
                        <a:buFont typeface="Wingdings"/>
                        <a:buChar char=""/>
                      </a:pPr>
                      <a:r>
                        <a:rPr lang="en-US" sz="1800" dirty="0">
                          <a:latin typeface="Times New Roman" pitchFamily="18" charset="0"/>
                          <a:ea typeface="Calibri"/>
                          <a:cs typeface="Times New Roman" pitchFamily="18" charset="0"/>
                        </a:rPr>
                        <a:t>Paper</a:t>
                      </a:r>
                    </a:p>
                    <a:p>
                      <a:pPr marL="342900" marR="0" lvl="0" indent="-342900" algn="just">
                        <a:lnSpc>
                          <a:spcPct val="115000"/>
                        </a:lnSpc>
                        <a:spcBef>
                          <a:spcPts val="0"/>
                        </a:spcBef>
                        <a:spcAft>
                          <a:spcPts val="0"/>
                        </a:spcAft>
                        <a:buFont typeface="Wingdings"/>
                        <a:buChar char=""/>
                      </a:pPr>
                      <a:r>
                        <a:rPr lang="en-US" sz="1800" dirty="0">
                          <a:latin typeface="Times New Roman" pitchFamily="18" charset="0"/>
                          <a:ea typeface="Calibri"/>
                          <a:cs typeface="Times New Roman" pitchFamily="18" charset="0"/>
                        </a:rPr>
                        <a:t>cardboard </a:t>
                      </a:r>
                    </a:p>
                    <a:p>
                      <a:pPr marL="342900" marR="0" lvl="0" indent="-342900" algn="just">
                        <a:lnSpc>
                          <a:spcPct val="115000"/>
                        </a:lnSpc>
                        <a:spcBef>
                          <a:spcPts val="0"/>
                        </a:spcBef>
                        <a:spcAft>
                          <a:spcPts val="0"/>
                        </a:spcAft>
                        <a:buFont typeface="Wingdings"/>
                        <a:buChar char=""/>
                      </a:pPr>
                      <a:r>
                        <a:rPr lang="en-US" sz="1800" dirty="0">
                          <a:latin typeface="Times New Roman" pitchFamily="18" charset="0"/>
                          <a:ea typeface="Calibri"/>
                          <a:cs typeface="Times New Roman" pitchFamily="18" charset="0"/>
                        </a:rPr>
                        <a:t>plastics </a:t>
                      </a:r>
                    </a:p>
                    <a:p>
                      <a:pPr marL="342900" marR="0" lvl="0" indent="-342900" algn="just">
                        <a:lnSpc>
                          <a:spcPct val="115000"/>
                        </a:lnSpc>
                        <a:spcBef>
                          <a:spcPts val="0"/>
                        </a:spcBef>
                        <a:spcAft>
                          <a:spcPts val="0"/>
                        </a:spcAft>
                        <a:buFont typeface="Wingdings"/>
                        <a:buChar char=""/>
                      </a:pPr>
                      <a:r>
                        <a:rPr lang="en-US" sz="1800" dirty="0">
                          <a:latin typeface="Times New Roman" pitchFamily="18" charset="0"/>
                          <a:ea typeface="Calibri"/>
                          <a:cs typeface="Times New Roman" pitchFamily="18" charset="0"/>
                        </a:rPr>
                        <a:t>wood</a:t>
                      </a:r>
                    </a:p>
                    <a:p>
                      <a:pPr marL="342900" marR="0" lvl="0" indent="-342900" algn="just">
                        <a:lnSpc>
                          <a:spcPct val="115000"/>
                        </a:lnSpc>
                        <a:spcBef>
                          <a:spcPts val="0"/>
                        </a:spcBef>
                        <a:spcAft>
                          <a:spcPts val="0"/>
                        </a:spcAft>
                        <a:buFont typeface="Wingdings"/>
                        <a:buChar char=""/>
                      </a:pPr>
                      <a:r>
                        <a:rPr lang="en-US" sz="1800" dirty="0">
                          <a:latin typeface="Times New Roman" pitchFamily="18" charset="0"/>
                          <a:ea typeface="Calibri"/>
                          <a:cs typeface="Times New Roman" pitchFamily="18" charset="0"/>
                        </a:rPr>
                        <a:t>food wastes</a:t>
                      </a:r>
                    </a:p>
                    <a:p>
                      <a:pPr marL="342900" marR="0" lvl="0" indent="-342900" algn="just">
                        <a:lnSpc>
                          <a:spcPct val="115000"/>
                        </a:lnSpc>
                        <a:spcBef>
                          <a:spcPts val="0"/>
                        </a:spcBef>
                        <a:spcAft>
                          <a:spcPts val="0"/>
                        </a:spcAft>
                        <a:buFont typeface="Wingdings"/>
                        <a:buChar char=""/>
                      </a:pPr>
                      <a:r>
                        <a:rPr lang="en-US" sz="1800" dirty="0">
                          <a:latin typeface="Times New Roman" pitchFamily="18" charset="0"/>
                          <a:ea typeface="Calibri"/>
                          <a:cs typeface="Times New Roman" pitchFamily="18" charset="0"/>
                        </a:rPr>
                        <a:t>glass</a:t>
                      </a:r>
                    </a:p>
                    <a:p>
                      <a:pPr marL="342900" marR="0" lvl="0" indent="-342900" algn="just">
                        <a:lnSpc>
                          <a:spcPct val="115000"/>
                        </a:lnSpc>
                        <a:spcBef>
                          <a:spcPts val="0"/>
                        </a:spcBef>
                        <a:spcAft>
                          <a:spcPts val="0"/>
                        </a:spcAft>
                        <a:buFont typeface="Wingdings"/>
                        <a:buChar char=""/>
                      </a:pPr>
                      <a:r>
                        <a:rPr lang="en-US" sz="1800" dirty="0">
                          <a:latin typeface="Times New Roman" pitchFamily="18" charset="0"/>
                          <a:ea typeface="Calibri"/>
                          <a:cs typeface="Times New Roman" pitchFamily="18" charset="0"/>
                        </a:rPr>
                        <a:t>metals </a:t>
                      </a:r>
                    </a:p>
                    <a:p>
                      <a:pPr marL="342900" marR="0" lvl="0" indent="-342900" algn="just">
                        <a:lnSpc>
                          <a:spcPct val="115000"/>
                        </a:lnSpc>
                        <a:spcBef>
                          <a:spcPts val="0"/>
                        </a:spcBef>
                        <a:spcAft>
                          <a:spcPts val="0"/>
                        </a:spcAft>
                        <a:buFont typeface="Wingdings"/>
                        <a:buChar char=""/>
                      </a:pPr>
                      <a:r>
                        <a:rPr lang="en-US" sz="1800" dirty="0">
                          <a:latin typeface="Times New Roman" pitchFamily="18" charset="0"/>
                          <a:ea typeface="Calibri"/>
                          <a:cs typeface="Times New Roman" pitchFamily="18" charset="0"/>
                        </a:rPr>
                        <a:t>special wastes</a:t>
                      </a:r>
                    </a:p>
                    <a:p>
                      <a:pPr marL="342900" marR="0" lvl="0" indent="-342900" algn="just">
                        <a:lnSpc>
                          <a:spcPct val="115000"/>
                        </a:lnSpc>
                        <a:spcBef>
                          <a:spcPts val="0"/>
                        </a:spcBef>
                        <a:spcAft>
                          <a:spcPts val="1000"/>
                        </a:spcAft>
                        <a:buFont typeface="Wingdings"/>
                        <a:buChar char=""/>
                      </a:pPr>
                      <a:r>
                        <a:rPr lang="en-US" sz="1800" dirty="0">
                          <a:latin typeface="Times New Roman" pitchFamily="18" charset="0"/>
                          <a:ea typeface="Calibri"/>
                          <a:cs typeface="Times New Roman" pitchFamily="18" charset="0"/>
                        </a:rPr>
                        <a:t>hazardous wastes</a:t>
                      </a:r>
                    </a:p>
                  </a:txBody>
                  <a:tcPr marL="68580" marR="68580" marT="0" marB="0"/>
                </a:tc>
                <a:extLst>
                  <a:ext uri="{0D108BD9-81ED-4DB2-BD59-A6C34878D82A}">
                    <a16:rowId xmlns:a16="http://schemas.microsoft.com/office/drawing/2014/main" val="10001"/>
                  </a:ext>
                </a:extLst>
              </a:tr>
              <a:tr h="1462848">
                <a:tc>
                  <a:txBody>
                    <a:bodyPr/>
                    <a:lstStyle/>
                    <a:p>
                      <a:pPr marL="0" marR="0" algn="l">
                        <a:lnSpc>
                          <a:spcPct val="115000"/>
                        </a:lnSpc>
                        <a:spcBef>
                          <a:spcPts val="0"/>
                        </a:spcBef>
                        <a:spcAft>
                          <a:spcPts val="1000"/>
                        </a:spcAft>
                      </a:pPr>
                      <a:r>
                        <a:rPr lang="en-US" sz="1800" dirty="0">
                          <a:latin typeface="Times New Roman"/>
                          <a:ea typeface="Calibri"/>
                          <a:cs typeface="Arial"/>
                        </a:rPr>
                        <a:t>4: Institutional</a:t>
                      </a:r>
                      <a:endParaRPr lang="en-US" sz="1800" dirty="0">
                        <a:latin typeface="Calibri"/>
                        <a:ea typeface="Calibri"/>
                        <a:cs typeface="Arial"/>
                      </a:endParaRPr>
                    </a:p>
                  </a:txBody>
                  <a:tcPr marL="68580" marR="68580" marT="0" marB="0"/>
                </a:tc>
                <a:tc>
                  <a:txBody>
                    <a:bodyPr/>
                    <a:lstStyle/>
                    <a:p>
                      <a:pPr marL="0" marR="0" algn="just">
                        <a:lnSpc>
                          <a:spcPct val="115000"/>
                        </a:lnSpc>
                        <a:spcBef>
                          <a:spcPts val="0"/>
                        </a:spcBef>
                        <a:spcAft>
                          <a:spcPts val="1000"/>
                        </a:spcAft>
                      </a:pPr>
                      <a:r>
                        <a:rPr lang="en-US" sz="1800">
                          <a:latin typeface="Times New Roman"/>
                          <a:ea typeface="Calibri"/>
                          <a:cs typeface="Arial"/>
                        </a:rPr>
                        <a:t>Schools, hospitals, prisons, government centers.</a:t>
                      </a:r>
                      <a:endParaRPr lang="en-US" sz="1800">
                        <a:latin typeface="Calibri"/>
                        <a:ea typeface="Calibri"/>
                        <a:cs typeface="Arial"/>
                      </a:endParaRPr>
                    </a:p>
                  </a:txBody>
                  <a:tcPr marL="68580" marR="68580" marT="0" marB="0"/>
                </a:tc>
                <a:tc>
                  <a:txBody>
                    <a:bodyPr/>
                    <a:lstStyle/>
                    <a:p>
                      <a:pPr marL="0" marR="0" algn="just">
                        <a:lnSpc>
                          <a:spcPct val="115000"/>
                        </a:lnSpc>
                        <a:spcBef>
                          <a:spcPts val="0"/>
                        </a:spcBef>
                        <a:spcAft>
                          <a:spcPts val="1000"/>
                        </a:spcAft>
                      </a:pPr>
                      <a:r>
                        <a:rPr lang="en-US" sz="1800" dirty="0">
                          <a:latin typeface="Times New Roman"/>
                          <a:ea typeface="Calibri"/>
                          <a:cs typeface="Arial"/>
                        </a:rPr>
                        <a:t>Same as commercial.</a:t>
                      </a:r>
                      <a:endParaRPr lang="en-US" sz="1800" dirty="0">
                        <a:latin typeface="Calibri"/>
                        <a:ea typeface="Calibri"/>
                        <a:cs typeface="Arial"/>
                      </a:endParaRPr>
                    </a:p>
                  </a:txBody>
                  <a:tcPr marL="68580" marR="68580" marT="0" marB="0"/>
                </a:tc>
                <a:extLst>
                  <a:ext uri="{0D108BD9-81ED-4DB2-BD59-A6C34878D82A}">
                    <a16:rowId xmlns:a16="http://schemas.microsoft.com/office/drawing/2014/main" val="10002"/>
                  </a:ext>
                </a:extLst>
              </a:tr>
            </a:tbl>
          </a:graphicData>
        </a:graphic>
      </p:graphicFrame>
      <p:sp>
        <p:nvSpPr>
          <p:cNvPr id="3" name="Footer Placeholder 2"/>
          <p:cNvSpPr>
            <a:spLocks noGrp="1"/>
          </p:cNvSpPr>
          <p:nvPr>
            <p:ph type="ftr" sz="quarter" idx="11"/>
          </p:nvPr>
        </p:nvSpPr>
        <p:spPr/>
        <p:txBody>
          <a:bodyPr/>
          <a:lstStyle/>
          <a:p>
            <a:pPr>
              <a:defRPr/>
            </a:pPr>
            <a:r>
              <a:rPr lang="en-US"/>
              <a:t>Made by Sahrish (BS Hons in Environmental Science) International Islamic University, Islamabad</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sz="quarter" idx="1"/>
            <p:extLst>
              <p:ext uri="{D42A27DB-BD31-4B8C-83A1-F6EECF244321}">
                <p14:modId xmlns:p14="http://schemas.microsoft.com/office/powerpoint/2010/main" val="220879517"/>
              </p:ext>
            </p:extLst>
          </p:nvPr>
        </p:nvGraphicFramePr>
        <p:xfrm>
          <a:off x="248575" y="106531"/>
          <a:ext cx="11762913" cy="6438314"/>
        </p:xfrm>
        <a:graphic>
          <a:graphicData uri="http://schemas.openxmlformats.org/drawingml/2006/table">
            <a:tbl>
              <a:tblPr firstRow="1" bandRow="1">
                <a:tableStyleId>{93296810-A885-4BE3-A3E7-6D5BEEA58F35}</a:tableStyleId>
              </a:tblPr>
              <a:tblGrid>
                <a:gridCol w="3920971">
                  <a:extLst>
                    <a:ext uri="{9D8B030D-6E8A-4147-A177-3AD203B41FA5}">
                      <a16:colId xmlns:a16="http://schemas.microsoft.com/office/drawing/2014/main" val="20000"/>
                    </a:ext>
                  </a:extLst>
                </a:gridCol>
                <a:gridCol w="3920971">
                  <a:extLst>
                    <a:ext uri="{9D8B030D-6E8A-4147-A177-3AD203B41FA5}">
                      <a16:colId xmlns:a16="http://schemas.microsoft.com/office/drawing/2014/main" val="20001"/>
                    </a:ext>
                  </a:extLst>
                </a:gridCol>
                <a:gridCol w="3920971">
                  <a:extLst>
                    <a:ext uri="{9D8B030D-6E8A-4147-A177-3AD203B41FA5}">
                      <a16:colId xmlns:a16="http://schemas.microsoft.com/office/drawing/2014/main" val="20002"/>
                    </a:ext>
                  </a:extLst>
                </a:gridCol>
              </a:tblGrid>
              <a:tr h="1526706">
                <a:tc>
                  <a:txBody>
                    <a:bodyPr/>
                    <a:lstStyle/>
                    <a:p>
                      <a:pPr marL="0" marR="0" algn="ctr">
                        <a:lnSpc>
                          <a:spcPct val="115000"/>
                        </a:lnSpc>
                        <a:spcBef>
                          <a:spcPts val="0"/>
                        </a:spcBef>
                        <a:spcAft>
                          <a:spcPts val="1000"/>
                        </a:spcAft>
                      </a:pPr>
                      <a:endParaRPr lang="en-US" sz="1800" b="0" dirty="0">
                        <a:solidFill>
                          <a:schemeClr val="tx1"/>
                        </a:solidFill>
                        <a:latin typeface="Times New Roman" pitchFamily="18" charset="0"/>
                        <a:ea typeface="Calibri"/>
                        <a:cs typeface="Times New Roman" pitchFamily="18" charset="0"/>
                      </a:endParaRPr>
                    </a:p>
                    <a:p>
                      <a:pPr marL="0" marR="0" algn="l">
                        <a:lnSpc>
                          <a:spcPct val="115000"/>
                        </a:lnSpc>
                        <a:spcBef>
                          <a:spcPts val="0"/>
                        </a:spcBef>
                        <a:spcAft>
                          <a:spcPts val="1000"/>
                        </a:spcAft>
                      </a:pPr>
                      <a:r>
                        <a:rPr lang="en-US" sz="1800" b="0" dirty="0">
                          <a:solidFill>
                            <a:schemeClr val="tx1"/>
                          </a:solidFill>
                          <a:latin typeface="Times New Roman" pitchFamily="18" charset="0"/>
                          <a:ea typeface="Calibri"/>
                          <a:cs typeface="Times New Roman" pitchFamily="18" charset="0"/>
                        </a:rPr>
                        <a:t>5:Construction and demolition</a:t>
                      </a:r>
                    </a:p>
                  </a:txBody>
                  <a:tcPr marL="68580" marR="68580" marT="0" marB="0"/>
                </a:tc>
                <a:tc>
                  <a:txBody>
                    <a:bodyPr/>
                    <a:lstStyle/>
                    <a:p>
                      <a:pPr marL="0" marR="0" algn="just">
                        <a:lnSpc>
                          <a:spcPct val="115000"/>
                        </a:lnSpc>
                        <a:spcBef>
                          <a:spcPts val="0"/>
                        </a:spcBef>
                        <a:spcAft>
                          <a:spcPts val="1000"/>
                        </a:spcAft>
                      </a:pPr>
                      <a:endParaRPr lang="en-US" sz="1800" b="0" dirty="0">
                        <a:solidFill>
                          <a:schemeClr val="tx1"/>
                        </a:solidFill>
                        <a:latin typeface="Times New Roman" pitchFamily="18" charset="0"/>
                        <a:ea typeface="Calibri"/>
                        <a:cs typeface="Times New Roman" pitchFamily="18" charset="0"/>
                      </a:endParaRPr>
                    </a:p>
                    <a:p>
                      <a:pPr marL="0" marR="0" algn="just">
                        <a:lnSpc>
                          <a:spcPct val="115000"/>
                        </a:lnSpc>
                        <a:spcBef>
                          <a:spcPts val="0"/>
                        </a:spcBef>
                        <a:spcAft>
                          <a:spcPts val="1000"/>
                        </a:spcAft>
                      </a:pPr>
                      <a:r>
                        <a:rPr lang="en-US" sz="1800" b="0" dirty="0">
                          <a:solidFill>
                            <a:schemeClr val="tx1"/>
                          </a:solidFill>
                          <a:latin typeface="Times New Roman" pitchFamily="18" charset="0"/>
                          <a:ea typeface="Calibri"/>
                          <a:cs typeface="Times New Roman" pitchFamily="18" charset="0"/>
                        </a:rPr>
                        <a:t>New construction sites, road repair,</a:t>
                      </a:r>
                      <a:r>
                        <a:rPr lang="en-US" sz="1800" b="0" baseline="0" dirty="0">
                          <a:solidFill>
                            <a:schemeClr val="tx1"/>
                          </a:solidFill>
                          <a:latin typeface="Times New Roman" pitchFamily="18" charset="0"/>
                          <a:ea typeface="Calibri"/>
                          <a:cs typeface="Times New Roman" pitchFamily="18" charset="0"/>
                        </a:rPr>
                        <a:t> </a:t>
                      </a:r>
                      <a:r>
                        <a:rPr lang="en-US" sz="1800" b="0" dirty="0">
                          <a:solidFill>
                            <a:schemeClr val="tx1"/>
                          </a:solidFill>
                          <a:latin typeface="Times New Roman" pitchFamily="18" charset="0"/>
                          <a:ea typeface="Calibri"/>
                          <a:cs typeface="Times New Roman" pitchFamily="18" charset="0"/>
                        </a:rPr>
                        <a:t>renovation sites, demolition of buildings</a:t>
                      </a:r>
                    </a:p>
                  </a:txBody>
                  <a:tcPr marL="68580" marR="68580" marT="0" marB="0"/>
                </a:tc>
                <a:tc>
                  <a:txBody>
                    <a:bodyPr/>
                    <a:lstStyle/>
                    <a:p>
                      <a:pPr marL="342900" marR="0" lvl="0" indent="-342900" algn="just" rtl="0">
                        <a:lnSpc>
                          <a:spcPct val="115000"/>
                        </a:lnSpc>
                        <a:spcBef>
                          <a:spcPts val="0"/>
                        </a:spcBef>
                        <a:spcAft>
                          <a:spcPts val="0"/>
                        </a:spcAft>
                        <a:buFont typeface="Wingdings"/>
                        <a:buChar char=""/>
                      </a:pPr>
                      <a:endParaRPr lang="en-US" sz="1800" b="0" dirty="0">
                        <a:solidFill>
                          <a:schemeClr val="tx1"/>
                        </a:solidFill>
                        <a:latin typeface="Times New Roman" pitchFamily="18" charset="0"/>
                        <a:ea typeface="Calibri"/>
                        <a:cs typeface="Times New Roman" pitchFamily="18" charset="0"/>
                      </a:endParaRPr>
                    </a:p>
                    <a:p>
                      <a:pPr marL="342900" marR="0" lvl="0" indent="-342900" algn="just" rtl="0">
                        <a:lnSpc>
                          <a:spcPct val="115000"/>
                        </a:lnSpc>
                        <a:spcBef>
                          <a:spcPts val="0"/>
                        </a:spcBef>
                        <a:spcAft>
                          <a:spcPts val="0"/>
                        </a:spcAft>
                        <a:buFont typeface="Wingdings"/>
                        <a:buChar char=""/>
                      </a:pPr>
                      <a:r>
                        <a:rPr lang="en-US" sz="1800" b="0" dirty="0">
                          <a:solidFill>
                            <a:schemeClr val="tx1"/>
                          </a:solidFill>
                          <a:latin typeface="Times New Roman" pitchFamily="18" charset="0"/>
                          <a:ea typeface="Calibri"/>
                          <a:cs typeface="Times New Roman" pitchFamily="18" charset="0"/>
                        </a:rPr>
                        <a:t>Wood </a:t>
                      </a:r>
                    </a:p>
                    <a:p>
                      <a:pPr marL="342900" marR="0" lvl="0" indent="-342900" algn="just">
                        <a:lnSpc>
                          <a:spcPct val="115000"/>
                        </a:lnSpc>
                        <a:spcBef>
                          <a:spcPts val="0"/>
                        </a:spcBef>
                        <a:spcAft>
                          <a:spcPts val="0"/>
                        </a:spcAft>
                        <a:buFont typeface="Wingdings"/>
                        <a:buChar char=""/>
                      </a:pPr>
                      <a:r>
                        <a:rPr lang="en-US" sz="1800" b="0" dirty="0">
                          <a:solidFill>
                            <a:schemeClr val="tx1"/>
                          </a:solidFill>
                          <a:latin typeface="Times New Roman" pitchFamily="18" charset="0"/>
                          <a:ea typeface="Calibri"/>
                          <a:cs typeface="Times New Roman" pitchFamily="18" charset="0"/>
                        </a:rPr>
                        <a:t>steel </a:t>
                      </a:r>
                    </a:p>
                    <a:p>
                      <a:pPr marL="342900" marR="0" lvl="0" indent="-342900" algn="just">
                        <a:lnSpc>
                          <a:spcPct val="115000"/>
                        </a:lnSpc>
                        <a:spcBef>
                          <a:spcPts val="0"/>
                        </a:spcBef>
                        <a:spcAft>
                          <a:spcPts val="0"/>
                        </a:spcAft>
                        <a:buFont typeface="Wingdings"/>
                        <a:buChar char=""/>
                      </a:pPr>
                      <a:r>
                        <a:rPr lang="en-US" sz="1800" b="0" dirty="0">
                          <a:solidFill>
                            <a:schemeClr val="tx1"/>
                          </a:solidFill>
                          <a:latin typeface="Times New Roman" pitchFamily="18" charset="0"/>
                          <a:ea typeface="Calibri"/>
                          <a:cs typeface="Times New Roman" pitchFamily="18" charset="0"/>
                        </a:rPr>
                        <a:t>concrete </a:t>
                      </a:r>
                    </a:p>
                    <a:p>
                      <a:pPr marL="342900" marR="0" lvl="0" indent="-342900" algn="just">
                        <a:lnSpc>
                          <a:spcPct val="115000"/>
                        </a:lnSpc>
                        <a:spcBef>
                          <a:spcPts val="0"/>
                        </a:spcBef>
                        <a:spcAft>
                          <a:spcPts val="1000"/>
                        </a:spcAft>
                        <a:buFont typeface="Wingdings"/>
                        <a:buChar char=""/>
                      </a:pPr>
                      <a:r>
                        <a:rPr lang="en-US" sz="1800" b="0" dirty="0">
                          <a:solidFill>
                            <a:schemeClr val="tx1"/>
                          </a:solidFill>
                          <a:latin typeface="Times New Roman" pitchFamily="18" charset="0"/>
                          <a:ea typeface="Calibri"/>
                          <a:cs typeface="Times New Roman" pitchFamily="18" charset="0"/>
                        </a:rPr>
                        <a:t>dirt etc.</a:t>
                      </a:r>
                    </a:p>
                  </a:txBody>
                  <a:tcPr marL="68580" marR="68580" marT="0" marB="0"/>
                </a:tc>
                <a:extLst>
                  <a:ext uri="{0D108BD9-81ED-4DB2-BD59-A6C34878D82A}">
                    <a16:rowId xmlns:a16="http://schemas.microsoft.com/office/drawing/2014/main" val="10000"/>
                  </a:ext>
                </a:extLst>
              </a:tr>
              <a:tr h="1985788">
                <a:tc>
                  <a:txBody>
                    <a:bodyPr/>
                    <a:lstStyle/>
                    <a:p>
                      <a:pPr marL="0" marR="0" algn="ctr">
                        <a:lnSpc>
                          <a:spcPct val="115000"/>
                        </a:lnSpc>
                        <a:spcBef>
                          <a:spcPts val="0"/>
                        </a:spcBef>
                        <a:spcAft>
                          <a:spcPts val="1000"/>
                        </a:spcAft>
                      </a:pPr>
                      <a:endParaRPr lang="en-US" sz="1800" b="0" dirty="0">
                        <a:solidFill>
                          <a:schemeClr val="tx1"/>
                        </a:solidFill>
                        <a:latin typeface="Times New Roman" pitchFamily="18" charset="0"/>
                        <a:ea typeface="Calibri"/>
                        <a:cs typeface="Times New Roman" pitchFamily="18" charset="0"/>
                      </a:endParaRPr>
                    </a:p>
                    <a:p>
                      <a:pPr marL="0" marR="0" algn="l">
                        <a:lnSpc>
                          <a:spcPct val="115000"/>
                        </a:lnSpc>
                        <a:spcBef>
                          <a:spcPts val="0"/>
                        </a:spcBef>
                        <a:spcAft>
                          <a:spcPts val="1000"/>
                        </a:spcAft>
                      </a:pPr>
                      <a:r>
                        <a:rPr lang="en-US" sz="1800" b="0" dirty="0">
                          <a:solidFill>
                            <a:schemeClr val="tx1"/>
                          </a:solidFill>
                          <a:latin typeface="Times New Roman" pitchFamily="18" charset="0"/>
                          <a:ea typeface="Calibri"/>
                          <a:cs typeface="Times New Roman" pitchFamily="18" charset="0"/>
                        </a:rPr>
                        <a:t>6:Municipal services</a:t>
                      </a:r>
                    </a:p>
                  </a:txBody>
                  <a:tcPr marL="68580" marR="68580" marT="0" marB="0"/>
                </a:tc>
                <a:tc>
                  <a:txBody>
                    <a:bodyPr/>
                    <a:lstStyle/>
                    <a:p>
                      <a:pPr marL="0" marR="0" algn="just">
                        <a:lnSpc>
                          <a:spcPct val="115000"/>
                        </a:lnSpc>
                        <a:spcBef>
                          <a:spcPts val="0"/>
                        </a:spcBef>
                        <a:spcAft>
                          <a:spcPts val="1000"/>
                        </a:spcAft>
                      </a:pPr>
                      <a:endParaRPr lang="en-US" sz="1800" b="0" dirty="0">
                        <a:solidFill>
                          <a:schemeClr val="tx1"/>
                        </a:solidFill>
                        <a:latin typeface="Times New Roman" pitchFamily="18" charset="0"/>
                        <a:ea typeface="Calibri"/>
                        <a:cs typeface="Times New Roman" pitchFamily="18" charset="0"/>
                      </a:endParaRPr>
                    </a:p>
                    <a:p>
                      <a:pPr marL="0" marR="0" algn="just">
                        <a:lnSpc>
                          <a:spcPct val="115000"/>
                        </a:lnSpc>
                        <a:spcBef>
                          <a:spcPts val="0"/>
                        </a:spcBef>
                        <a:spcAft>
                          <a:spcPts val="1000"/>
                        </a:spcAft>
                      </a:pPr>
                      <a:r>
                        <a:rPr lang="en-US" sz="1800" b="0" dirty="0">
                          <a:solidFill>
                            <a:schemeClr val="tx1"/>
                          </a:solidFill>
                          <a:latin typeface="Times New Roman" pitchFamily="18" charset="0"/>
                          <a:ea typeface="Calibri"/>
                          <a:cs typeface="Times New Roman" pitchFamily="18" charset="0"/>
                        </a:rPr>
                        <a:t>Street cleaning, landscaping, parks, beaches, other recreational areas, water and wastewater treatment plants.</a:t>
                      </a:r>
                    </a:p>
                  </a:txBody>
                  <a:tcPr marL="68580" marR="68580" marT="0" marB="0"/>
                </a:tc>
                <a:tc>
                  <a:txBody>
                    <a:bodyPr/>
                    <a:lstStyle/>
                    <a:p>
                      <a:pPr marL="342900" marR="0" lvl="0" indent="-342900" algn="just" rtl="0">
                        <a:lnSpc>
                          <a:spcPct val="115000"/>
                        </a:lnSpc>
                        <a:spcBef>
                          <a:spcPts val="0"/>
                        </a:spcBef>
                        <a:spcAft>
                          <a:spcPts val="0"/>
                        </a:spcAft>
                        <a:buFont typeface="Wingdings"/>
                        <a:buChar char=""/>
                      </a:pPr>
                      <a:endParaRPr lang="en-US" sz="1800" b="0" dirty="0">
                        <a:solidFill>
                          <a:schemeClr val="tx1"/>
                        </a:solidFill>
                        <a:latin typeface="Times New Roman" pitchFamily="18" charset="0"/>
                        <a:ea typeface="Calibri"/>
                        <a:cs typeface="Times New Roman" pitchFamily="18" charset="0"/>
                      </a:endParaRPr>
                    </a:p>
                    <a:p>
                      <a:pPr marL="342900" marR="0" lvl="0" indent="-342900" algn="just" rtl="0">
                        <a:lnSpc>
                          <a:spcPct val="115000"/>
                        </a:lnSpc>
                        <a:spcBef>
                          <a:spcPts val="0"/>
                        </a:spcBef>
                        <a:spcAft>
                          <a:spcPts val="0"/>
                        </a:spcAft>
                        <a:buFont typeface="Wingdings"/>
                        <a:buChar char=""/>
                      </a:pPr>
                      <a:r>
                        <a:rPr lang="en-US" sz="1800" b="0" dirty="0">
                          <a:solidFill>
                            <a:schemeClr val="tx1"/>
                          </a:solidFill>
                          <a:latin typeface="Times New Roman" pitchFamily="18" charset="0"/>
                          <a:ea typeface="Calibri"/>
                          <a:cs typeface="Times New Roman" pitchFamily="18" charset="0"/>
                        </a:rPr>
                        <a:t>Street sweepings</a:t>
                      </a:r>
                    </a:p>
                    <a:p>
                      <a:pPr marL="342900" marR="0" lvl="0" indent="-342900" algn="just">
                        <a:lnSpc>
                          <a:spcPct val="115000"/>
                        </a:lnSpc>
                        <a:spcBef>
                          <a:spcPts val="0"/>
                        </a:spcBef>
                        <a:spcAft>
                          <a:spcPts val="0"/>
                        </a:spcAft>
                        <a:buFont typeface="Wingdings"/>
                        <a:buChar char=""/>
                      </a:pPr>
                      <a:r>
                        <a:rPr lang="en-US" sz="1800" b="0" dirty="0">
                          <a:solidFill>
                            <a:schemeClr val="tx1"/>
                          </a:solidFill>
                          <a:latin typeface="Times New Roman" pitchFamily="18" charset="0"/>
                          <a:ea typeface="Calibri"/>
                          <a:cs typeface="Times New Roman" pitchFamily="18" charset="0"/>
                        </a:rPr>
                        <a:t>landscape and tree trimmings </a:t>
                      </a:r>
                    </a:p>
                    <a:p>
                      <a:pPr marL="342900" marR="0" lvl="0" indent="-342900" algn="just">
                        <a:lnSpc>
                          <a:spcPct val="115000"/>
                        </a:lnSpc>
                        <a:spcBef>
                          <a:spcPts val="0"/>
                        </a:spcBef>
                        <a:spcAft>
                          <a:spcPts val="0"/>
                        </a:spcAft>
                        <a:buFont typeface="Wingdings"/>
                        <a:buChar char=""/>
                      </a:pPr>
                      <a:r>
                        <a:rPr lang="en-US" sz="1800" b="0" dirty="0">
                          <a:solidFill>
                            <a:schemeClr val="tx1"/>
                          </a:solidFill>
                          <a:latin typeface="Times New Roman" pitchFamily="18" charset="0"/>
                          <a:ea typeface="Calibri"/>
                          <a:cs typeface="Times New Roman" pitchFamily="18" charset="0"/>
                        </a:rPr>
                        <a:t>General wastes from parks</a:t>
                      </a:r>
                    </a:p>
                    <a:p>
                      <a:pPr marL="342900" marR="0" lvl="0" indent="-342900" algn="just">
                        <a:lnSpc>
                          <a:spcPct val="115000"/>
                        </a:lnSpc>
                        <a:spcBef>
                          <a:spcPts val="0"/>
                        </a:spcBef>
                        <a:spcAft>
                          <a:spcPts val="0"/>
                        </a:spcAft>
                        <a:buFont typeface="Wingdings"/>
                        <a:buChar char=""/>
                      </a:pPr>
                      <a:r>
                        <a:rPr lang="en-US" sz="1800" b="0" dirty="0">
                          <a:solidFill>
                            <a:schemeClr val="tx1"/>
                          </a:solidFill>
                          <a:latin typeface="Times New Roman" pitchFamily="18" charset="0"/>
                          <a:ea typeface="Calibri"/>
                          <a:cs typeface="Times New Roman" pitchFamily="18" charset="0"/>
                        </a:rPr>
                        <a:t>Beaches</a:t>
                      </a:r>
                    </a:p>
                    <a:p>
                      <a:pPr marL="342900" marR="0" lvl="0" indent="-342900" algn="just">
                        <a:lnSpc>
                          <a:spcPct val="115000"/>
                        </a:lnSpc>
                        <a:spcBef>
                          <a:spcPts val="0"/>
                        </a:spcBef>
                        <a:spcAft>
                          <a:spcPts val="1000"/>
                        </a:spcAft>
                        <a:buFont typeface="Wingdings"/>
                        <a:buChar char=""/>
                      </a:pPr>
                      <a:r>
                        <a:rPr lang="en-US" sz="1800" b="0" dirty="0">
                          <a:solidFill>
                            <a:schemeClr val="tx1"/>
                          </a:solidFill>
                          <a:latin typeface="Times New Roman" pitchFamily="18" charset="0"/>
                          <a:ea typeface="Calibri"/>
                          <a:cs typeface="Times New Roman" pitchFamily="18" charset="0"/>
                        </a:rPr>
                        <a:t>Recreational areas; sludge.</a:t>
                      </a:r>
                    </a:p>
                  </a:txBody>
                  <a:tcPr marL="68580" marR="68580" marT="0" marB="0"/>
                </a:tc>
                <a:extLst>
                  <a:ext uri="{0D108BD9-81ED-4DB2-BD59-A6C34878D82A}">
                    <a16:rowId xmlns:a16="http://schemas.microsoft.com/office/drawing/2014/main" val="10001"/>
                  </a:ext>
                </a:extLst>
              </a:tr>
              <a:tr h="1765723">
                <a:tc>
                  <a:txBody>
                    <a:bodyPr/>
                    <a:lstStyle/>
                    <a:p>
                      <a:pPr marL="0" marR="0" algn="l">
                        <a:lnSpc>
                          <a:spcPct val="115000"/>
                        </a:lnSpc>
                        <a:spcBef>
                          <a:spcPts val="0"/>
                        </a:spcBef>
                        <a:spcAft>
                          <a:spcPts val="1000"/>
                        </a:spcAft>
                      </a:pPr>
                      <a:endParaRPr lang="en-US" sz="1800" b="0" dirty="0">
                        <a:solidFill>
                          <a:schemeClr val="bg2">
                            <a:lumMod val="60000"/>
                            <a:lumOff val="40000"/>
                          </a:schemeClr>
                        </a:solidFill>
                        <a:latin typeface="Times New Roman" pitchFamily="18" charset="0"/>
                        <a:ea typeface="Calibri"/>
                        <a:cs typeface="Times New Roman" pitchFamily="18" charset="0"/>
                      </a:endParaRPr>
                    </a:p>
                    <a:p>
                      <a:pPr marL="0" marR="0" algn="l">
                        <a:lnSpc>
                          <a:spcPct val="115000"/>
                        </a:lnSpc>
                        <a:spcBef>
                          <a:spcPts val="0"/>
                        </a:spcBef>
                        <a:spcAft>
                          <a:spcPts val="1000"/>
                        </a:spcAft>
                      </a:pPr>
                      <a:r>
                        <a:rPr lang="en-US" sz="1800" b="0" dirty="0">
                          <a:solidFill>
                            <a:schemeClr val="bg2">
                              <a:lumMod val="60000"/>
                              <a:lumOff val="40000"/>
                            </a:schemeClr>
                          </a:solidFill>
                          <a:latin typeface="Times New Roman" pitchFamily="18" charset="0"/>
                          <a:ea typeface="Calibri"/>
                          <a:cs typeface="Times New Roman" pitchFamily="18" charset="0"/>
                        </a:rPr>
                        <a:t>7:Process (manufacturing etc.)</a:t>
                      </a:r>
                    </a:p>
                  </a:txBody>
                  <a:tcPr marL="68580" marR="68580" marT="0" marB="0"/>
                </a:tc>
                <a:tc>
                  <a:txBody>
                    <a:bodyPr/>
                    <a:lstStyle/>
                    <a:p>
                      <a:pPr marL="0" marR="0" algn="just">
                        <a:lnSpc>
                          <a:spcPct val="115000"/>
                        </a:lnSpc>
                        <a:spcBef>
                          <a:spcPts val="0"/>
                        </a:spcBef>
                        <a:spcAft>
                          <a:spcPts val="1000"/>
                        </a:spcAft>
                      </a:pPr>
                      <a:endParaRPr lang="en-US" sz="1800" b="0" dirty="0">
                        <a:solidFill>
                          <a:schemeClr val="bg2">
                            <a:lumMod val="60000"/>
                            <a:lumOff val="40000"/>
                          </a:schemeClr>
                        </a:solidFill>
                        <a:latin typeface="Times New Roman" pitchFamily="18" charset="0"/>
                        <a:ea typeface="Calibri"/>
                        <a:cs typeface="Times New Roman" pitchFamily="18" charset="0"/>
                      </a:endParaRPr>
                    </a:p>
                    <a:p>
                      <a:pPr marL="0" marR="0" algn="just">
                        <a:lnSpc>
                          <a:spcPct val="115000"/>
                        </a:lnSpc>
                        <a:spcBef>
                          <a:spcPts val="0"/>
                        </a:spcBef>
                        <a:spcAft>
                          <a:spcPts val="1000"/>
                        </a:spcAft>
                      </a:pPr>
                      <a:r>
                        <a:rPr lang="en-US" sz="1800" b="0" dirty="0">
                          <a:solidFill>
                            <a:schemeClr val="bg2">
                              <a:lumMod val="60000"/>
                              <a:lumOff val="40000"/>
                            </a:schemeClr>
                          </a:solidFill>
                          <a:latin typeface="Times New Roman" pitchFamily="18" charset="0"/>
                          <a:ea typeface="Calibri"/>
                          <a:cs typeface="Times New Roman" pitchFamily="18" charset="0"/>
                        </a:rPr>
                        <a:t>Heavy and light manufacturing, refineries, chemical plants, power plants, mineral extraction and processing.</a:t>
                      </a:r>
                    </a:p>
                  </a:txBody>
                  <a:tcPr marL="68580" marR="68580" marT="0" marB="0"/>
                </a:tc>
                <a:tc>
                  <a:txBody>
                    <a:bodyPr/>
                    <a:lstStyle/>
                    <a:p>
                      <a:pPr marL="342900" marR="0" lvl="0" indent="-342900" algn="just" rtl="0">
                        <a:lnSpc>
                          <a:spcPct val="115000"/>
                        </a:lnSpc>
                        <a:spcBef>
                          <a:spcPts val="0"/>
                        </a:spcBef>
                        <a:spcAft>
                          <a:spcPts val="0"/>
                        </a:spcAft>
                        <a:buFont typeface="Wingdings"/>
                        <a:buChar char=""/>
                      </a:pPr>
                      <a:endParaRPr lang="en-US" sz="1800" b="0" dirty="0">
                        <a:solidFill>
                          <a:schemeClr val="bg2">
                            <a:lumMod val="60000"/>
                            <a:lumOff val="40000"/>
                          </a:schemeClr>
                        </a:solidFill>
                        <a:latin typeface="Times New Roman" pitchFamily="18" charset="0"/>
                        <a:ea typeface="Calibri"/>
                        <a:cs typeface="Times New Roman" pitchFamily="18" charset="0"/>
                      </a:endParaRPr>
                    </a:p>
                    <a:p>
                      <a:pPr marL="342900" marR="0" lvl="0" indent="-342900" algn="just" rtl="0">
                        <a:lnSpc>
                          <a:spcPct val="115000"/>
                        </a:lnSpc>
                        <a:spcBef>
                          <a:spcPts val="0"/>
                        </a:spcBef>
                        <a:spcAft>
                          <a:spcPts val="0"/>
                        </a:spcAft>
                        <a:buFont typeface="Wingdings"/>
                        <a:buChar char=""/>
                      </a:pPr>
                      <a:r>
                        <a:rPr lang="en-US" sz="1800" b="0" dirty="0">
                          <a:solidFill>
                            <a:schemeClr val="bg2">
                              <a:lumMod val="60000"/>
                              <a:lumOff val="40000"/>
                            </a:schemeClr>
                          </a:solidFill>
                          <a:latin typeface="Times New Roman" pitchFamily="18" charset="0"/>
                          <a:ea typeface="Calibri"/>
                          <a:cs typeface="Times New Roman" pitchFamily="18" charset="0"/>
                        </a:rPr>
                        <a:t>Industrial process wastes</a:t>
                      </a:r>
                    </a:p>
                    <a:p>
                      <a:pPr marL="342900" marR="0" lvl="0" indent="-342900" algn="just">
                        <a:lnSpc>
                          <a:spcPct val="115000"/>
                        </a:lnSpc>
                        <a:spcBef>
                          <a:spcPts val="0"/>
                        </a:spcBef>
                        <a:spcAft>
                          <a:spcPts val="0"/>
                        </a:spcAft>
                        <a:buFont typeface="Wingdings"/>
                        <a:buChar char=""/>
                      </a:pPr>
                      <a:r>
                        <a:rPr lang="en-US" sz="1800" b="0" dirty="0">
                          <a:solidFill>
                            <a:schemeClr val="bg2">
                              <a:lumMod val="60000"/>
                              <a:lumOff val="40000"/>
                            </a:schemeClr>
                          </a:solidFill>
                          <a:latin typeface="Times New Roman" pitchFamily="18" charset="0"/>
                          <a:ea typeface="Calibri"/>
                          <a:cs typeface="Times New Roman" pitchFamily="18" charset="0"/>
                        </a:rPr>
                        <a:t>Scrap materials</a:t>
                      </a:r>
                    </a:p>
                    <a:p>
                      <a:pPr marL="342900" marR="0" lvl="0" indent="-342900" algn="just">
                        <a:lnSpc>
                          <a:spcPct val="115000"/>
                        </a:lnSpc>
                        <a:spcBef>
                          <a:spcPts val="0"/>
                        </a:spcBef>
                        <a:spcAft>
                          <a:spcPts val="1000"/>
                        </a:spcAft>
                        <a:buFont typeface="Wingdings"/>
                        <a:buChar char=""/>
                      </a:pPr>
                      <a:r>
                        <a:rPr lang="en-US" sz="1800" b="0" dirty="0">
                          <a:solidFill>
                            <a:schemeClr val="bg2">
                              <a:lumMod val="60000"/>
                              <a:lumOff val="40000"/>
                            </a:schemeClr>
                          </a:solidFill>
                          <a:latin typeface="Times New Roman" pitchFamily="18" charset="0"/>
                          <a:ea typeface="Calibri"/>
                          <a:cs typeface="Times New Roman" pitchFamily="18" charset="0"/>
                        </a:rPr>
                        <a:t>Off-specification products.</a:t>
                      </a:r>
                    </a:p>
                  </a:txBody>
                  <a:tcPr marL="68580" marR="68580" marT="0" marB="0"/>
                </a:tc>
                <a:extLst>
                  <a:ext uri="{0D108BD9-81ED-4DB2-BD59-A6C34878D82A}">
                    <a16:rowId xmlns:a16="http://schemas.microsoft.com/office/drawing/2014/main" val="10002"/>
                  </a:ext>
                </a:extLst>
              </a:tr>
              <a:tr h="1134736">
                <a:tc>
                  <a:txBody>
                    <a:bodyPr/>
                    <a:lstStyle/>
                    <a:p>
                      <a:pPr marL="0" marR="0" algn="ctr">
                        <a:lnSpc>
                          <a:spcPct val="115000"/>
                        </a:lnSpc>
                        <a:spcBef>
                          <a:spcPts val="0"/>
                        </a:spcBef>
                        <a:spcAft>
                          <a:spcPts val="1000"/>
                        </a:spcAft>
                      </a:pPr>
                      <a:endParaRPr lang="en-US" sz="1800" b="0" dirty="0">
                        <a:solidFill>
                          <a:schemeClr val="accent4">
                            <a:lumMod val="75000"/>
                          </a:schemeClr>
                        </a:solidFill>
                        <a:latin typeface="Times New Roman" pitchFamily="18" charset="0"/>
                        <a:ea typeface="Calibri"/>
                        <a:cs typeface="Times New Roman" pitchFamily="18" charset="0"/>
                      </a:endParaRPr>
                    </a:p>
                    <a:p>
                      <a:pPr marL="0" marR="0" algn="l">
                        <a:lnSpc>
                          <a:spcPct val="115000"/>
                        </a:lnSpc>
                        <a:spcBef>
                          <a:spcPts val="0"/>
                        </a:spcBef>
                        <a:spcAft>
                          <a:spcPts val="1000"/>
                        </a:spcAft>
                      </a:pPr>
                      <a:r>
                        <a:rPr lang="en-US" sz="1800" b="0" dirty="0">
                          <a:solidFill>
                            <a:schemeClr val="accent4">
                              <a:lumMod val="75000"/>
                            </a:schemeClr>
                          </a:solidFill>
                          <a:latin typeface="Times New Roman" pitchFamily="18" charset="0"/>
                          <a:ea typeface="Calibri"/>
                          <a:cs typeface="Times New Roman" pitchFamily="18" charset="0"/>
                        </a:rPr>
                        <a:t>8:Agriculture</a:t>
                      </a:r>
                    </a:p>
                  </a:txBody>
                  <a:tcPr marL="68580" marR="68580" marT="0" marB="0"/>
                </a:tc>
                <a:tc>
                  <a:txBody>
                    <a:bodyPr/>
                    <a:lstStyle/>
                    <a:p>
                      <a:pPr marL="0" marR="0" algn="just">
                        <a:lnSpc>
                          <a:spcPct val="115000"/>
                        </a:lnSpc>
                        <a:spcBef>
                          <a:spcPts val="0"/>
                        </a:spcBef>
                        <a:spcAft>
                          <a:spcPts val="1000"/>
                        </a:spcAft>
                      </a:pPr>
                      <a:endParaRPr lang="en-US" sz="1800" b="0" dirty="0">
                        <a:solidFill>
                          <a:schemeClr val="accent4">
                            <a:lumMod val="75000"/>
                          </a:schemeClr>
                        </a:solidFill>
                        <a:latin typeface="Times New Roman" pitchFamily="18" charset="0"/>
                        <a:ea typeface="Calibri"/>
                        <a:cs typeface="Times New Roman" pitchFamily="18" charset="0"/>
                      </a:endParaRPr>
                    </a:p>
                    <a:p>
                      <a:pPr marL="0" marR="0" algn="just">
                        <a:lnSpc>
                          <a:spcPct val="115000"/>
                        </a:lnSpc>
                        <a:spcBef>
                          <a:spcPts val="0"/>
                        </a:spcBef>
                        <a:spcAft>
                          <a:spcPts val="1000"/>
                        </a:spcAft>
                      </a:pPr>
                      <a:r>
                        <a:rPr lang="en-US" sz="1800" b="0" dirty="0">
                          <a:solidFill>
                            <a:schemeClr val="accent4">
                              <a:lumMod val="75000"/>
                            </a:schemeClr>
                          </a:solidFill>
                          <a:latin typeface="Times New Roman" pitchFamily="18" charset="0"/>
                          <a:ea typeface="Calibri"/>
                          <a:cs typeface="Times New Roman" pitchFamily="18" charset="0"/>
                        </a:rPr>
                        <a:t>Crops, orchards, vineyards, dairies, feedlots, farms.</a:t>
                      </a:r>
                    </a:p>
                  </a:txBody>
                  <a:tcPr marL="68580" marR="68580" marT="0" marB="0"/>
                </a:tc>
                <a:tc>
                  <a:txBody>
                    <a:bodyPr/>
                    <a:lstStyle/>
                    <a:p>
                      <a:pPr marL="342900" marR="0" lvl="0" indent="-342900" algn="just" rtl="0">
                        <a:lnSpc>
                          <a:spcPct val="115000"/>
                        </a:lnSpc>
                        <a:spcBef>
                          <a:spcPts val="0"/>
                        </a:spcBef>
                        <a:spcAft>
                          <a:spcPts val="0"/>
                        </a:spcAft>
                        <a:buFont typeface="Wingdings"/>
                        <a:buChar char=""/>
                      </a:pPr>
                      <a:r>
                        <a:rPr lang="en-US" sz="1800" b="0" dirty="0">
                          <a:solidFill>
                            <a:schemeClr val="accent4">
                              <a:lumMod val="75000"/>
                            </a:schemeClr>
                          </a:solidFill>
                          <a:latin typeface="Times New Roman" pitchFamily="18" charset="0"/>
                          <a:ea typeface="Calibri"/>
                          <a:cs typeface="Times New Roman" pitchFamily="18" charset="0"/>
                        </a:rPr>
                        <a:t>Spoiled food wastes </a:t>
                      </a:r>
                    </a:p>
                    <a:p>
                      <a:pPr marL="342900" marR="0" lvl="0" indent="-342900" algn="just">
                        <a:lnSpc>
                          <a:spcPct val="115000"/>
                        </a:lnSpc>
                        <a:spcBef>
                          <a:spcPts val="0"/>
                        </a:spcBef>
                        <a:spcAft>
                          <a:spcPts val="0"/>
                        </a:spcAft>
                        <a:buFont typeface="Wingdings"/>
                        <a:buChar char=""/>
                      </a:pPr>
                      <a:r>
                        <a:rPr lang="en-US" sz="1800" b="0" dirty="0">
                          <a:solidFill>
                            <a:schemeClr val="accent4">
                              <a:lumMod val="75000"/>
                            </a:schemeClr>
                          </a:solidFill>
                          <a:latin typeface="Times New Roman" pitchFamily="18" charset="0"/>
                          <a:ea typeface="Calibri"/>
                          <a:cs typeface="Times New Roman" pitchFamily="18" charset="0"/>
                        </a:rPr>
                        <a:t>Agricultural wastes </a:t>
                      </a:r>
                    </a:p>
                    <a:p>
                      <a:pPr marL="342900" marR="0" lvl="0" indent="-342900" algn="just">
                        <a:lnSpc>
                          <a:spcPct val="115000"/>
                        </a:lnSpc>
                        <a:spcBef>
                          <a:spcPts val="0"/>
                        </a:spcBef>
                        <a:spcAft>
                          <a:spcPts val="1000"/>
                        </a:spcAft>
                        <a:buFont typeface="Wingdings"/>
                        <a:buChar char=""/>
                      </a:pPr>
                      <a:r>
                        <a:rPr lang="en-US" sz="1800" b="0" dirty="0">
                          <a:solidFill>
                            <a:schemeClr val="accent4">
                              <a:lumMod val="75000"/>
                            </a:schemeClr>
                          </a:solidFill>
                          <a:latin typeface="Times New Roman" pitchFamily="18" charset="0"/>
                          <a:ea typeface="Calibri"/>
                          <a:cs typeface="Times New Roman" pitchFamily="18" charset="0"/>
                        </a:rPr>
                        <a:t>Hazardous wastes (e.g., pesticides).</a:t>
                      </a:r>
                    </a:p>
                  </a:txBody>
                  <a:tcPr marL="68580" marR="68580" marT="0" marB="0"/>
                </a:tc>
                <a:extLst>
                  <a:ext uri="{0D108BD9-81ED-4DB2-BD59-A6C34878D82A}">
                    <a16:rowId xmlns:a16="http://schemas.microsoft.com/office/drawing/2014/main" val="10003"/>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F5A9EE-616B-4D10-854D-9DCE4A2DC273}"/>
              </a:ext>
            </a:extLst>
          </p:cNvPr>
          <p:cNvSpPr>
            <a:spLocks noGrp="1"/>
          </p:cNvSpPr>
          <p:nvPr>
            <p:ph type="title"/>
          </p:nvPr>
        </p:nvSpPr>
        <p:spPr>
          <a:xfrm>
            <a:off x="0" y="797616"/>
            <a:ext cx="11304533" cy="1080938"/>
          </a:xfrm>
        </p:spPr>
        <p:txBody>
          <a:bodyPr>
            <a:normAutofit fontScale="90000"/>
          </a:bodyPr>
          <a:lstStyle/>
          <a:p>
            <a:r>
              <a:rPr lang="en-US" altLang="en-US" b="1" dirty="0"/>
              <a:t>Waste hierarchy refers to 3 Rs Reduce, Reuse, Recycle</a:t>
            </a:r>
            <a:br>
              <a:rPr lang="en-IN" altLang="en-US" b="1" dirty="0"/>
            </a:br>
            <a:endParaRPr lang="en-IN" dirty="0"/>
          </a:p>
        </p:txBody>
      </p:sp>
      <p:pic>
        <p:nvPicPr>
          <p:cNvPr id="4" name="Picture 12" descr="300px-Waste_hierarchy">
            <a:extLst>
              <a:ext uri="{FF2B5EF4-FFF2-40B4-BE49-F238E27FC236}">
                <a16:creationId xmlns:a16="http://schemas.microsoft.com/office/drawing/2014/main" id="{19250C5C-A6C9-425D-8567-34C5A3DE9C78}"/>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091953" y="2059619"/>
            <a:ext cx="9303797" cy="4527612"/>
          </a:xfrm>
          <a:noFill/>
        </p:spPr>
      </p:pic>
      <p:sp>
        <p:nvSpPr>
          <p:cNvPr id="5" name="Rectangle 4">
            <a:extLst>
              <a:ext uri="{FF2B5EF4-FFF2-40B4-BE49-F238E27FC236}">
                <a16:creationId xmlns:a16="http://schemas.microsoft.com/office/drawing/2014/main" id="{83189EDF-AD1B-4A11-9EB8-8473C142B0F1}"/>
              </a:ext>
            </a:extLst>
          </p:cNvPr>
          <p:cNvSpPr/>
          <p:nvPr/>
        </p:nvSpPr>
        <p:spPr>
          <a:xfrm>
            <a:off x="4004874" y="31776"/>
            <a:ext cx="4961573" cy="584775"/>
          </a:xfrm>
          <a:prstGeom prst="rect">
            <a:avLst/>
          </a:prstGeom>
        </p:spPr>
        <p:txBody>
          <a:bodyPr wrap="square">
            <a:spAutoFit/>
          </a:bodyPr>
          <a:lstStyle/>
          <a:p>
            <a:r>
              <a:rPr lang="en-US" altLang="en-US" sz="3200" b="1" dirty="0"/>
              <a:t>Waste hierarchy</a:t>
            </a:r>
            <a:endParaRPr lang="en-IN" sz="3200" dirty="0"/>
          </a:p>
        </p:txBody>
      </p:sp>
    </p:spTree>
    <p:extLst>
      <p:ext uri="{BB962C8B-B14F-4D97-AF65-F5344CB8AC3E}">
        <p14:creationId xmlns:p14="http://schemas.microsoft.com/office/powerpoint/2010/main" val="1516264892"/>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TM04033917[[fn=Berlin]]</Template>
  <TotalTime>82</TotalTime>
  <Words>654</Words>
  <Application>Microsoft Office PowerPoint</Application>
  <PresentationFormat>Widescreen</PresentationFormat>
  <Paragraphs>138</Paragraphs>
  <Slides>13</Slides>
  <Notes>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13</vt:i4>
      </vt:variant>
    </vt:vector>
  </HeadingPairs>
  <TitlesOfParts>
    <vt:vector size="21" baseType="lpstr">
      <vt:lpstr>Arial</vt:lpstr>
      <vt:lpstr>Arial Black</vt:lpstr>
      <vt:lpstr>Calibri</vt:lpstr>
      <vt:lpstr>Comic Sans MS</vt:lpstr>
      <vt:lpstr>Times New Roman</vt:lpstr>
      <vt:lpstr>Trebuchet MS</vt:lpstr>
      <vt:lpstr>Wingdings</vt:lpstr>
      <vt:lpstr>Berlin</vt:lpstr>
      <vt:lpstr>SOLID WASTE MANAGEMENT</vt:lpstr>
      <vt:lpstr> </vt:lpstr>
      <vt:lpstr>Solid Waste: “Heterogenous mass of discarded material”</vt:lpstr>
      <vt:lpstr>Classification of Wastes according to their Properties</vt:lpstr>
      <vt:lpstr>Classification of wastes according to their origin and type </vt:lpstr>
      <vt:lpstr>SOURCES AND OTHER TYPES OF WASTE</vt:lpstr>
      <vt:lpstr>PowerPoint Presentation</vt:lpstr>
      <vt:lpstr>PowerPoint Presentation</vt:lpstr>
      <vt:lpstr>Waste hierarchy refers to 3 Rs Reduce, Reuse, Recycle </vt:lpstr>
      <vt:lpstr>                                                                                                        REUSE        -  Reuse corrugated moving boxes internally.   -  Reuse office furniture and supplies, such as interoffice envelopes, file folders, and paper.   -  Use durable towels, tablecloths, napkins, dishes, cups, and glasses.   -  Use incoming packaging materials for outgoing shipments.   -  Encourage employees to reuse office materials rather than purchase new ones.  </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SOLID WASTE MANAGEMENT</dc:title>
  <dc:creator>naveen sharma</dc:creator>
  <cp:lastModifiedBy>naveen sharma</cp:lastModifiedBy>
  <cp:revision>11</cp:revision>
  <dcterms:created xsi:type="dcterms:W3CDTF">2019-05-13T03:38:43Z</dcterms:created>
  <dcterms:modified xsi:type="dcterms:W3CDTF">2019-05-13T15:02:24Z</dcterms:modified>
</cp:coreProperties>
</file>